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4" r:id="rId5"/>
    <p:sldId id="265" r:id="rId6"/>
    <p:sldId id="266" r:id="rId7"/>
    <p:sldId id="259" r:id="rId8"/>
    <p:sldId id="260" r:id="rId9"/>
    <p:sldId id="261" r:id="rId10"/>
    <p:sldId id="269" r:id="rId11"/>
    <p:sldId id="270" r:id="rId12"/>
    <p:sldId id="271" r:id="rId13"/>
    <p:sldId id="263" r:id="rId14"/>
    <p:sldId id="267" r:id="rId15"/>
    <p:sldId id="268" r:id="rId16"/>
    <p:sldId id="262" r:id="rId17"/>
    <p:sldId id="272"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49090-B8F6-BE44-970F-EAA230474CA5}" type="datetimeFigureOut">
              <a:rPr kumimoji="1" lang="ja-JP" altLang="en-US" smtClean="0"/>
              <a:t>2018/5/12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31AF8-4DF2-074C-B5BF-25F76A64E8F3}" type="slidenum">
              <a:rPr kumimoji="1" lang="ja-JP" altLang="en-US" smtClean="0"/>
              <a:t>‹#›</a:t>
            </a:fld>
            <a:endParaRPr kumimoji="1" lang="ja-JP" altLang="en-US"/>
          </a:p>
        </p:txBody>
      </p:sp>
    </p:spTree>
    <p:extLst>
      <p:ext uri="{BB962C8B-B14F-4D97-AF65-F5344CB8AC3E}">
        <p14:creationId xmlns:p14="http://schemas.microsoft.com/office/powerpoint/2010/main" val="13468779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C431AF8-4DF2-074C-B5BF-25F76A64E8F3}" type="slidenum">
              <a:rPr kumimoji="1" lang="ja-JP" altLang="en-US" smtClean="0"/>
              <a:t>8</a:t>
            </a:fld>
            <a:endParaRPr kumimoji="1" lang="ja-JP" altLang="en-US"/>
          </a:p>
        </p:txBody>
      </p:sp>
    </p:spTree>
    <p:extLst>
      <p:ext uri="{BB962C8B-B14F-4D97-AF65-F5344CB8AC3E}">
        <p14:creationId xmlns:p14="http://schemas.microsoft.com/office/powerpoint/2010/main" val="3845655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F113E-B0DD-4A47-AFC1-796B568E3B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a:extLst>
              <a:ext uri="{FF2B5EF4-FFF2-40B4-BE49-F238E27FC236}">
                <a16:creationId xmlns:a16="http://schemas.microsoft.com/office/drawing/2014/main" id="{A4B2B17E-92CE-4F44-901D-686BE5EA4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248C6B-C4E1-DA43-A8C0-9CC041B8BF44}"/>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D65802D7-B74A-9148-BDA7-2E379743EE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CF9CEC-47DC-884A-B025-11251F438CD3}"/>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48927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78D907-081E-3841-836A-86EF667EE8F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A44EF8-0EDA-214D-859D-0E8A80461DF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94B7ED5-4BF8-CB42-8119-FA7B138EFBE7}"/>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205FFDDE-CBA4-8345-9225-A1EC6DB9DF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81F00D-90AD-4343-9D57-049CFA7A45E8}"/>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25646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0980F27-54CF-1A4D-A1A2-646C46D344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DFD8DF-D16B-7B49-8CD6-91B14D6D0E6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4E8D28-CFE4-7A44-A3EC-BB591F4F67E5}"/>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B9BB479D-B99F-864D-9991-09B20C9379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6192CE-2429-0445-BEB1-C668617C2236}"/>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78192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093E37-547D-9E4D-9085-4DE646CFFE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BA487AE-F143-0149-9F92-CFE26ADAF05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55AE8B9-CCB5-0A4D-BBD0-7AC54D5CDC6E}"/>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B1CD5B8B-A487-8E41-A593-E7DD8D77DF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4FC9E7-609A-804B-BEB2-B996C53FB2BE}"/>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4312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8D2749-B641-8042-B5C3-54747FF2C0E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FDCA98-61C3-0B4B-B645-91567F56DE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963BD1F-B05E-AE4D-8103-A6C9E3501824}"/>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032BB268-6C0E-1044-BC15-EF11303F83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35A383-D263-2F44-9DC6-1FB1A39D3010}"/>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358781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988B76-7B14-104F-865C-C0171D3F4A5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FC9B2D-E2BC-F949-93B2-3C099DD75A4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0490A0B-013C-4840-A844-D7A5EA42616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23F3754-33D3-9F40-B84E-1F5FDF437C1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03E07EB5-87EC-F84F-B33F-A6BAF19349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159DB1-44CA-E74B-BA29-6B8EA0B17B6A}"/>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1255353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86066D-A274-3E49-8481-AD9FC813068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FF4B97-CFCA-524B-B785-A9FA202A2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4A1A3D6-6CC9-C84D-A80E-65F9363F0A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FAF3A5B-3C4F-BA42-82A8-321B6D83E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9FD1027-2C15-D142-9CD0-AC01E5A480A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9ADCFA1-61FE-C04F-9700-214621777189}"/>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8" name="フッター プレースホルダー 7">
            <a:extLst>
              <a:ext uri="{FF2B5EF4-FFF2-40B4-BE49-F238E27FC236}">
                <a16:creationId xmlns:a16="http://schemas.microsoft.com/office/drawing/2014/main" id="{29380402-0F98-5B46-A25A-F211B65AB6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DD770D-0672-9F46-BE33-E9B59579D006}"/>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99847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3131E5-B98B-7940-9F8C-63E247F2EE5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CBDDC22-B973-894B-91D9-5D96BEF3BF9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4" name="フッター プレースホルダー 3">
            <a:extLst>
              <a:ext uri="{FF2B5EF4-FFF2-40B4-BE49-F238E27FC236}">
                <a16:creationId xmlns:a16="http://schemas.microsoft.com/office/drawing/2014/main" id="{F517A0E1-5D39-014C-8270-9B3F3AFB7D8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AAE4DEA-5736-F54B-9380-9A8DB017373A}"/>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987509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696B2F4-084B-7148-B333-96EBD1AF8C45}"/>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3" name="フッター プレースホルダー 2">
            <a:extLst>
              <a:ext uri="{FF2B5EF4-FFF2-40B4-BE49-F238E27FC236}">
                <a16:creationId xmlns:a16="http://schemas.microsoft.com/office/drawing/2014/main" id="{BE7D7D69-2DED-564F-898F-C79659D5BD4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2AE410B-CBC4-864D-BC07-BA1FB2AB971F}"/>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69477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コンテンツ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B113A4-A202-9244-922B-8EFBB00321F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4A0A81B-1235-C84C-B019-677BD85C3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8D190A-F250-A647-996D-142198629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EECDFD0-02E8-044E-9412-FB7EA7C6FBE3}"/>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83D3BBFB-B4FE-5A4A-9C7B-27570895960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0CFD6C6-206A-F64E-B68D-435A7B85818E}"/>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20627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図 (キャプション付き)">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DF0AE-0525-E746-BAD0-97982B1BEC5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40C7730-9DAD-444D-A8B9-7B0B37DE4B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134FFB8-DA35-C844-96A5-09A633E04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4E1977-C250-A040-ACF9-91BF5A9EA29B}"/>
              </a:ext>
            </a:extLst>
          </p:cNvPr>
          <p:cNvSpPr>
            <a:spLocks noGrp="1"/>
          </p:cNvSpPr>
          <p:nvPr>
            <p:ph type="dt" sz="half" idx="10"/>
          </p:nvPr>
        </p:nvSpPr>
        <p:spPr/>
        <p:txBody>
          <a:bodyPr/>
          <a:lstStyle/>
          <a:p>
            <a:fld id="{4A0E74F8-6C9C-364A-88B9-7F30DD820A4E}" type="datetimeFigureOut">
              <a:rPr kumimoji="1" lang="ja-JP" altLang="en-US" smtClean="0"/>
              <a:t>2018/5/12</a:t>
            </a:fld>
            <a:endParaRPr kumimoji="1" lang="ja-JP" altLang="en-US"/>
          </a:p>
        </p:txBody>
      </p:sp>
      <p:sp>
        <p:nvSpPr>
          <p:cNvPr id="6" name="フッター プレースホルダー 5">
            <a:extLst>
              <a:ext uri="{FF2B5EF4-FFF2-40B4-BE49-F238E27FC236}">
                <a16:creationId xmlns:a16="http://schemas.microsoft.com/office/drawing/2014/main" id="{9136F095-25E7-EB42-9FF0-A13D216A21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1AF0C3-696F-C145-A267-4B2E24387C2B}"/>
              </a:ext>
            </a:extLst>
          </p:cNvPr>
          <p:cNvSpPr>
            <a:spLocks noGrp="1"/>
          </p:cNvSpPr>
          <p:nvPr>
            <p:ph type="sldNum" sz="quarter" idx="12"/>
          </p:nvPr>
        </p:nvSpPr>
        <p:spPr/>
        <p:txBody>
          <a:body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272421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8E661F1-DC02-C249-A2E5-A744964E0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66C7ED-CA6B-4E40-8281-246327DC3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AB0A74-18EC-4342-B0DE-70CCF37C13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E74F8-6C9C-364A-88B9-7F30DD820A4E}" type="datetimeFigureOut">
              <a:rPr kumimoji="1" lang="ja-JP" altLang="en-US" smtClean="0"/>
              <a:t>2018/5/12</a:t>
            </a:fld>
            <a:endParaRPr kumimoji="1" lang="ja-JP" altLang="en-US"/>
          </a:p>
        </p:txBody>
      </p:sp>
      <p:sp>
        <p:nvSpPr>
          <p:cNvPr id="5" name="フッター プレースホルダー 4">
            <a:extLst>
              <a:ext uri="{FF2B5EF4-FFF2-40B4-BE49-F238E27FC236}">
                <a16:creationId xmlns:a16="http://schemas.microsoft.com/office/drawing/2014/main" id="{26147BD5-71ED-624F-B565-72AC82F0AE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906CE6A-284D-5A4C-AEDC-B0901941D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54364-F9D8-2145-B209-6D4C4F48D377}" type="slidenum">
              <a:rPr kumimoji="1" lang="ja-JP" altLang="en-US" smtClean="0"/>
              <a:t>‹#›</a:t>
            </a:fld>
            <a:endParaRPr kumimoji="1" lang="ja-JP" altLang="en-US"/>
          </a:p>
        </p:txBody>
      </p:sp>
    </p:spTree>
    <p:extLst>
      <p:ext uri="{BB962C8B-B14F-4D97-AF65-F5344CB8AC3E}">
        <p14:creationId xmlns:p14="http://schemas.microsoft.com/office/powerpoint/2010/main" val="3534632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r4ds.had.co.nz/" TargetMode="Externa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183A5-27B8-7342-A4B0-C04FB7D71648}"/>
              </a:ext>
            </a:extLst>
          </p:cNvPr>
          <p:cNvSpPr>
            <a:spLocks noGrp="1"/>
          </p:cNvSpPr>
          <p:nvPr>
            <p:ph type="ctrTitle"/>
          </p:nvPr>
        </p:nvSpPr>
        <p:spPr/>
        <p:txBody>
          <a:bodyPr/>
          <a:lstStyle/>
          <a:p>
            <a:r>
              <a:rPr kumimoji="1" lang="en-US" altLang="ja-JP" dirty="0"/>
              <a:t>Deep Learning</a:t>
            </a:r>
            <a:r>
              <a:rPr lang="en-US" altLang="ja-JP" sz="3600" dirty="0"/>
              <a:t> </a:t>
            </a:r>
            <a:r>
              <a:rPr kumimoji="1" lang="en-US" altLang="ja-JP" sz="3200" dirty="0"/>
              <a:t>by</a:t>
            </a:r>
            <a:r>
              <a:rPr kumimoji="1" lang="ja-JP" altLang="en-US" sz="3200"/>
              <a:t> </a:t>
            </a:r>
            <a:r>
              <a:rPr kumimoji="1" lang="en-US" altLang="ja-JP" sz="3200" dirty="0"/>
              <a:t>I. </a:t>
            </a:r>
            <a:r>
              <a:rPr kumimoji="1" lang="en-US" altLang="ja-JP" sz="3200" dirty="0" err="1"/>
              <a:t>Goodfellow</a:t>
            </a:r>
            <a:r>
              <a:rPr kumimoji="1" lang="en-US" altLang="ja-JP" sz="3200" dirty="0"/>
              <a:t>, et. al.</a:t>
            </a:r>
            <a:br>
              <a:rPr kumimoji="1" lang="en-US" altLang="ja-JP" sz="3200" dirty="0"/>
            </a:br>
            <a:r>
              <a:rPr lang="ja-JP" altLang="en-US" sz="3200"/>
              <a:t>第一回</a:t>
            </a:r>
            <a:endParaRPr kumimoji="1" lang="ja-JP" altLang="en-US"/>
          </a:p>
        </p:txBody>
      </p:sp>
      <p:sp>
        <p:nvSpPr>
          <p:cNvPr id="3" name="サブタイトル 2">
            <a:extLst>
              <a:ext uri="{FF2B5EF4-FFF2-40B4-BE49-F238E27FC236}">
                <a16:creationId xmlns:a16="http://schemas.microsoft.com/office/drawing/2014/main" id="{6BA10764-7177-8147-84DF-4A90F3978AB9}"/>
              </a:ext>
            </a:extLst>
          </p:cNvPr>
          <p:cNvSpPr>
            <a:spLocks noGrp="1"/>
          </p:cNvSpPr>
          <p:nvPr>
            <p:ph type="subTitle" idx="1"/>
          </p:nvPr>
        </p:nvSpPr>
        <p:spPr/>
        <p:txBody>
          <a:bodyPr/>
          <a:lstStyle/>
          <a:p>
            <a:r>
              <a:rPr kumimoji="1" lang="ja-JP" altLang="en-US"/>
              <a:t>小林広明</a:t>
            </a:r>
          </a:p>
        </p:txBody>
      </p:sp>
    </p:spTree>
    <p:extLst>
      <p:ext uri="{BB962C8B-B14F-4D97-AF65-F5344CB8AC3E}">
        <p14:creationId xmlns:p14="http://schemas.microsoft.com/office/powerpoint/2010/main" val="142522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856E90-07F9-504A-9A25-C7AF92639DD0}"/>
              </a:ext>
            </a:extLst>
          </p:cNvPr>
          <p:cNvSpPr>
            <a:spLocks noGrp="1"/>
          </p:cNvSpPr>
          <p:nvPr>
            <p:ph type="title"/>
          </p:nvPr>
        </p:nvSpPr>
        <p:spPr/>
        <p:txBody>
          <a:bodyPr/>
          <a:lstStyle/>
          <a:p>
            <a:r>
              <a:rPr kumimoji="1" lang="en-US" altLang="ja-JP" dirty="0"/>
              <a:t>activation function</a:t>
            </a:r>
            <a:endParaRPr kumimoji="1" lang="ja-JP" altLang="en-US"/>
          </a:p>
        </p:txBody>
      </p:sp>
      <p:pic>
        <p:nvPicPr>
          <p:cNvPr id="4" name="図 3">
            <a:extLst>
              <a:ext uri="{FF2B5EF4-FFF2-40B4-BE49-F238E27FC236}">
                <a16:creationId xmlns:a16="http://schemas.microsoft.com/office/drawing/2014/main" id="{E753B466-322C-D840-ADC0-908C8D81AE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964" y="1794562"/>
            <a:ext cx="2540728" cy="1905546"/>
          </a:xfrm>
          <a:prstGeom prst="rect">
            <a:avLst/>
          </a:prstGeom>
        </p:spPr>
      </p:pic>
      <p:pic>
        <p:nvPicPr>
          <p:cNvPr id="5" name="図 4">
            <a:extLst>
              <a:ext uri="{FF2B5EF4-FFF2-40B4-BE49-F238E27FC236}">
                <a16:creationId xmlns:a16="http://schemas.microsoft.com/office/drawing/2014/main" id="{E0CFD5E2-4382-D644-8363-65F7CFE77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9298" y="1794563"/>
            <a:ext cx="2540728" cy="1905546"/>
          </a:xfrm>
          <a:prstGeom prst="rect">
            <a:avLst/>
          </a:prstGeom>
        </p:spPr>
      </p:pic>
      <p:pic>
        <p:nvPicPr>
          <p:cNvPr id="6" name="図 5">
            <a:extLst>
              <a:ext uri="{FF2B5EF4-FFF2-40B4-BE49-F238E27FC236}">
                <a16:creationId xmlns:a16="http://schemas.microsoft.com/office/drawing/2014/main" id="{E815591F-47D5-EE4E-B6BA-9B2103F68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298" y="4243677"/>
            <a:ext cx="2540728" cy="1905546"/>
          </a:xfrm>
          <a:prstGeom prst="rect">
            <a:avLst/>
          </a:prstGeom>
        </p:spPr>
      </p:pic>
      <p:pic>
        <p:nvPicPr>
          <p:cNvPr id="7" name="図 6">
            <a:extLst>
              <a:ext uri="{FF2B5EF4-FFF2-40B4-BE49-F238E27FC236}">
                <a16:creationId xmlns:a16="http://schemas.microsoft.com/office/drawing/2014/main" id="{D0DB9514-4949-5B40-9F5D-C86217AA2D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044" y="1794563"/>
            <a:ext cx="2540728" cy="1905546"/>
          </a:xfrm>
          <a:prstGeom prst="rect">
            <a:avLst/>
          </a:prstGeom>
        </p:spPr>
      </p:pic>
      <p:pic>
        <p:nvPicPr>
          <p:cNvPr id="8" name="図 7">
            <a:extLst>
              <a:ext uri="{FF2B5EF4-FFF2-40B4-BE49-F238E27FC236}">
                <a16:creationId xmlns:a16="http://schemas.microsoft.com/office/drawing/2014/main" id="{5EE64793-4980-0E42-88E1-60C7E029C6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8133" y="4185508"/>
            <a:ext cx="2618286" cy="1963715"/>
          </a:xfrm>
          <a:prstGeom prst="rect">
            <a:avLst/>
          </a:prstGeom>
        </p:spPr>
      </p:pic>
      <p:sp>
        <p:nvSpPr>
          <p:cNvPr id="9" name="テキスト ボックス 8">
            <a:extLst>
              <a:ext uri="{FF2B5EF4-FFF2-40B4-BE49-F238E27FC236}">
                <a16:creationId xmlns:a16="http://schemas.microsoft.com/office/drawing/2014/main" id="{22E7E471-193E-6A42-981F-6C9D1BAD025E}"/>
              </a:ext>
            </a:extLst>
          </p:cNvPr>
          <p:cNvSpPr txBox="1"/>
          <p:nvPr/>
        </p:nvSpPr>
        <p:spPr>
          <a:xfrm>
            <a:off x="2114035" y="1690688"/>
            <a:ext cx="1038746"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ステップ関数</a:t>
            </a:r>
          </a:p>
        </p:txBody>
      </p:sp>
      <p:sp>
        <p:nvSpPr>
          <p:cNvPr id="10" name="テキスト ボックス 9">
            <a:extLst>
              <a:ext uri="{FF2B5EF4-FFF2-40B4-BE49-F238E27FC236}">
                <a16:creationId xmlns:a16="http://schemas.microsoft.com/office/drawing/2014/main" id="{94875B79-DF17-EF4E-9B43-476B944C5113}"/>
              </a:ext>
            </a:extLst>
          </p:cNvPr>
          <p:cNvSpPr txBox="1"/>
          <p:nvPr/>
        </p:nvSpPr>
        <p:spPr>
          <a:xfrm>
            <a:off x="6322730" y="1495678"/>
            <a:ext cx="1681551" cy="466794"/>
          </a:xfrm>
          <a:prstGeom prst="rect">
            <a:avLst/>
          </a:prstGeom>
          <a:noFill/>
          <a:ln w="9525">
            <a:noFill/>
          </a:ln>
        </p:spPr>
        <p:txBody>
          <a:bodyPr vert="horz" wrap="none" lIns="0" tIns="0" rIns="0" bIns="0" rtlCol="0">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シグモイド関数</a:t>
            </a:r>
            <a:endParaRPr kumimoji="1" lang="en-US" altLang="ja-JP"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lang="ja-JP" altLang="en-US" sz="1500">
                <a:solidFill>
                  <a:srgbClr val="000000"/>
                </a:solidFill>
                <a:latin typeface="Arial Narrow"/>
                <a:ea typeface="MS PGothic" panose="020B0600070205080204" pitchFamily="50" charset="-128"/>
                <a:cs typeface="Arial Narrow" pitchFamily="34" charset="0"/>
              </a:rPr>
              <a:t>（ロジスティック関数）</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11" name="テキスト ボックス 10">
            <a:extLst>
              <a:ext uri="{FF2B5EF4-FFF2-40B4-BE49-F238E27FC236}">
                <a16:creationId xmlns:a16="http://schemas.microsoft.com/office/drawing/2014/main" id="{9E13C912-D754-A74B-865F-7829E56A62CA}"/>
              </a:ext>
            </a:extLst>
          </p:cNvPr>
          <p:cNvSpPr txBox="1"/>
          <p:nvPr/>
        </p:nvSpPr>
        <p:spPr>
          <a:xfrm>
            <a:off x="2312562" y="4101613"/>
            <a:ext cx="692497"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500" b="0" i="0" u="none" strike="noStrike" kern="1200" cap="none" spc="0" normalizeH="0" baseline="0" noProof="0" dirty="0" err="1">
                <a:ln>
                  <a:noFill/>
                </a:ln>
                <a:solidFill>
                  <a:srgbClr val="000000"/>
                </a:solidFill>
                <a:effectLst/>
                <a:uLnTx/>
                <a:uFillTx/>
                <a:latin typeface="Arial Narrow"/>
                <a:ea typeface="MS PGothic" panose="020B0600070205080204" pitchFamily="50" charset="-128"/>
                <a:cs typeface="Arial Narrow" pitchFamily="34" charset="0"/>
              </a:rPr>
              <a:t>tanh</a:t>
            </a: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関数</a:t>
            </a:r>
          </a:p>
        </p:txBody>
      </p:sp>
      <p:sp>
        <p:nvSpPr>
          <p:cNvPr id="12" name="テキスト ボックス 11">
            <a:extLst>
              <a:ext uri="{FF2B5EF4-FFF2-40B4-BE49-F238E27FC236}">
                <a16:creationId xmlns:a16="http://schemas.microsoft.com/office/drawing/2014/main" id="{4B54536F-88A1-4F4A-A036-2FB4F9E6AD81}"/>
              </a:ext>
            </a:extLst>
          </p:cNvPr>
          <p:cNvSpPr txBox="1"/>
          <p:nvPr/>
        </p:nvSpPr>
        <p:spPr>
          <a:xfrm>
            <a:off x="6868741" y="4127014"/>
            <a:ext cx="403957"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500" b="0" i="0" u="none" strike="noStrike" kern="1200" cap="none" spc="0" normalizeH="0" baseline="0" noProof="0" dirty="0" err="1">
                <a:ln>
                  <a:noFill/>
                </a:ln>
                <a:solidFill>
                  <a:srgbClr val="000000"/>
                </a:solidFill>
                <a:effectLst/>
                <a:uLnTx/>
                <a:uFillTx/>
                <a:latin typeface="Arial Narrow"/>
                <a:ea typeface="MS PGothic" panose="020B0600070205080204" pitchFamily="50" charset="-128"/>
                <a:cs typeface="Arial Narrow" pitchFamily="34" charset="0"/>
              </a:rPr>
              <a:t>ReLU</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13" name="テキスト ボックス 12">
            <a:extLst>
              <a:ext uri="{FF2B5EF4-FFF2-40B4-BE49-F238E27FC236}">
                <a16:creationId xmlns:a16="http://schemas.microsoft.com/office/drawing/2014/main" id="{DE01E2AA-6B91-7547-B3CF-B1FB4D570B06}"/>
              </a:ext>
            </a:extLst>
          </p:cNvPr>
          <p:cNvSpPr txBox="1"/>
          <p:nvPr/>
        </p:nvSpPr>
        <p:spPr>
          <a:xfrm>
            <a:off x="8261494" y="2020452"/>
            <a:ext cx="1969943" cy="1038746"/>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旧来のニューラルネットワークでは最もよく使われたが、層を重ねると学習がうまく進まない問題がある。</a:t>
            </a:r>
          </a:p>
        </p:txBody>
      </p:sp>
      <p:sp>
        <p:nvSpPr>
          <p:cNvPr id="14" name="テキスト ボックス 13">
            <a:extLst>
              <a:ext uri="{FF2B5EF4-FFF2-40B4-BE49-F238E27FC236}">
                <a16:creationId xmlns:a16="http://schemas.microsoft.com/office/drawing/2014/main" id="{D4A7EB5E-8A88-834E-8A59-48D0A6E84662}"/>
              </a:ext>
            </a:extLst>
          </p:cNvPr>
          <p:cNvSpPr txBox="1"/>
          <p:nvPr/>
        </p:nvSpPr>
        <p:spPr>
          <a:xfrm>
            <a:off x="3785241" y="2016848"/>
            <a:ext cx="1969943" cy="1038746"/>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一定以上の入力値を超えると発火する脳のニューロンを模して作られたが、今ではほとんど使われていない。</a:t>
            </a:r>
          </a:p>
        </p:txBody>
      </p:sp>
      <p:sp>
        <p:nvSpPr>
          <p:cNvPr id="15" name="テキスト ボックス 14">
            <a:extLst>
              <a:ext uri="{FF2B5EF4-FFF2-40B4-BE49-F238E27FC236}">
                <a16:creationId xmlns:a16="http://schemas.microsoft.com/office/drawing/2014/main" id="{1AAB2B9C-5016-F74F-B34B-3BCCDF51D615}"/>
              </a:ext>
            </a:extLst>
          </p:cNvPr>
          <p:cNvSpPr txBox="1"/>
          <p:nvPr/>
        </p:nvSpPr>
        <p:spPr>
          <a:xfrm>
            <a:off x="3785241" y="4468423"/>
            <a:ext cx="1969943" cy="1246495"/>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シグモイド関数とほぼ同様の使われ方をするが、最大値</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1</a:t>
            </a:r>
            <a:r>
              <a:rPr kumimoji="1" lang="ja-JP" altLang="en-US" sz="1500" b="0" i="0" u="none" strike="noStrike" kern="1200" cap="none" spc="0" normalizeH="0" baseline="0" noProof="0" dirty="0" err="1">
                <a:ln>
                  <a:noFill/>
                </a:ln>
                <a:solidFill>
                  <a:srgbClr val="000000"/>
                </a:solidFill>
                <a:effectLst/>
                <a:uLnTx/>
                <a:uFillTx/>
                <a:latin typeface="Arial Narrow" charset="0"/>
                <a:ea typeface="MS PGothic" panose="020B0600070205080204" pitchFamily="50" charset="-128"/>
                <a:cs typeface="Arial Narrow" pitchFamily="34" charset="0"/>
              </a:rPr>
              <a:t>，</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最小値</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-1</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で、入力が</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0</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のとき出力も</a:t>
            </a:r>
            <a:r>
              <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0</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になるため、好んで使う人も多い。</a:t>
            </a:r>
          </a:p>
        </p:txBody>
      </p:sp>
      <p:sp>
        <p:nvSpPr>
          <p:cNvPr id="16" name="テキスト ボックス 15">
            <a:extLst>
              <a:ext uri="{FF2B5EF4-FFF2-40B4-BE49-F238E27FC236}">
                <a16:creationId xmlns:a16="http://schemas.microsoft.com/office/drawing/2014/main" id="{1664C266-791D-0A4A-A2CB-53528BDD162A}"/>
              </a:ext>
            </a:extLst>
          </p:cNvPr>
          <p:cNvSpPr txBox="1"/>
          <p:nvPr/>
        </p:nvSpPr>
        <p:spPr>
          <a:xfrm>
            <a:off x="8261494" y="4468423"/>
            <a:ext cx="2097695" cy="1141338"/>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近年最もよく</a:t>
            </a:r>
            <a:r>
              <a:rPr kumimoji="1" lang="ja-JP" altLang="en-US" sz="1500" b="0" i="0" u="none" strike="noStrike" kern="1200" cap="none" spc="0" normalizeH="0" baseline="0" noProof="0">
                <a:ln>
                  <a:noFill/>
                </a:ln>
                <a:solidFill>
                  <a:srgbClr val="000000"/>
                </a:solidFill>
                <a:effectLst/>
                <a:uLnTx/>
                <a:uFillTx/>
                <a:latin typeface="Arial Narrow" charset="0"/>
                <a:ea typeface="MS PGothic" panose="020B0600070205080204" pitchFamily="50" charset="-128"/>
                <a:cs typeface="Arial Narrow" pitchFamily="34" charset="0"/>
              </a:rPr>
              <a:t>使われる。</a:t>
            </a:r>
            <a:endPar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endParaRPr>
          </a:p>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charset="0"/>
                <a:ea typeface="MS PGothic" panose="020B0600070205080204" pitchFamily="50" charset="-128"/>
                <a:cs typeface="Arial Narrow" pitchFamily="34" charset="0"/>
              </a:rPr>
              <a:t>層</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を重ねても学習がうまくいく特性を</a:t>
            </a:r>
            <a:r>
              <a:rPr kumimoji="1" lang="ja-JP" altLang="en-US" sz="1500" b="0" i="0" u="none" strike="noStrike" kern="1200" cap="none" spc="0" normalizeH="0" baseline="0" noProof="0">
                <a:ln>
                  <a:noFill/>
                </a:ln>
                <a:solidFill>
                  <a:srgbClr val="000000"/>
                </a:solidFill>
                <a:effectLst/>
                <a:uLnTx/>
                <a:uFillTx/>
                <a:latin typeface="Arial Narrow" charset="0"/>
                <a:ea typeface="MS PGothic" panose="020B0600070205080204" pitchFamily="50" charset="-128"/>
                <a:cs typeface="Arial Narrow" pitchFamily="34" charset="0"/>
              </a:rPr>
              <a:t>持っており、</a:t>
            </a:r>
            <a:endParaRPr kumimoji="1" lang="en-US" altLang="ja-JP"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endParaRPr>
          </a:p>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charset="0"/>
                <a:ea typeface="MS PGothic" panose="020B0600070205080204" pitchFamily="50" charset="-128"/>
                <a:cs typeface="Arial Narrow" pitchFamily="34" charset="0"/>
              </a:rPr>
              <a:t>ディープラーニング</a:t>
            </a:r>
            <a:r>
              <a:rPr kumimoji="1" lang="ja-JP" altLang="en-US" sz="15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に活用される。</a:t>
            </a:r>
          </a:p>
        </p:txBody>
      </p:sp>
      <p:sp>
        <p:nvSpPr>
          <p:cNvPr id="18" name="正方形/長方形 17">
            <a:extLst>
              <a:ext uri="{FF2B5EF4-FFF2-40B4-BE49-F238E27FC236}">
                <a16:creationId xmlns:a16="http://schemas.microsoft.com/office/drawing/2014/main" id="{88C9E69E-ABBA-5C43-A9F0-2C5F30BD2AD7}"/>
              </a:ext>
            </a:extLst>
          </p:cNvPr>
          <p:cNvSpPr/>
          <p:nvPr/>
        </p:nvSpPr>
        <p:spPr>
          <a:xfrm>
            <a:off x="5851330" y="4077549"/>
            <a:ext cx="4724428" cy="2047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843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7355B-6071-DC4C-8E13-D1ED297D968B}"/>
              </a:ext>
            </a:extLst>
          </p:cNvPr>
          <p:cNvSpPr>
            <a:spLocks noGrp="1"/>
          </p:cNvSpPr>
          <p:nvPr>
            <p:ph type="title"/>
          </p:nvPr>
        </p:nvSpPr>
        <p:spPr/>
        <p:txBody>
          <a:bodyPr/>
          <a:lstStyle/>
          <a:p>
            <a:r>
              <a:rPr kumimoji="1" lang="en-US" altLang="ja-JP" dirty="0"/>
              <a:t>output </a:t>
            </a:r>
            <a:r>
              <a:rPr lang="en-US" altLang="ja-JP" dirty="0"/>
              <a:t>l</a:t>
            </a:r>
            <a:r>
              <a:rPr kumimoji="1" lang="en-US" altLang="ja-JP" dirty="0"/>
              <a:t>ayer</a:t>
            </a:r>
            <a:endParaRPr kumimoji="1" lang="ja-JP" altLang="en-US"/>
          </a:p>
        </p:txBody>
      </p:sp>
      <p:sp>
        <p:nvSpPr>
          <p:cNvPr id="4" name="Title44">
            <a:extLst>
              <a:ext uri="{FF2B5EF4-FFF2-40B4-BE49-F238E27FC236}">
                <a16:creationId xmlns:a16="http://schemas.microsoft.com/office/drawing/2014/main" id="{E6868C1A-B75E-1D40-A4E2-CFB0F38A071A}"/>
              </a:ext>
            </a:extLst>
          </p:cNvPr>
          <p:cNvSpPr txBox="1"/>
          <p:nvPr/>
        </p:nvSpPr>
        <p:spPr>
          <a:xfrm>
            <a:off x="2813895" y="1606465"/>
            <a:ext cx="978182"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回帰</a:t>
            </a:r>
          </a:p>
        </p:txBody>
      </p:sp>
      <p:cxnSp>
        <p:nvCxnSpPr>
          <p:cNvPr id="5" name="HorizontalLine5">
            <a:extLst>
              <a:ext uri="{FF2B5EF4-FFF2-40B4-BE49-F238E27FC236}">
                <a16:creationId xmlns:a16="http://schemas.microsoft.com/office/drawing/2014/main" id="{EBF40120-CD83-A242-B1FB-1AEA633C9997}"/>
              </a:ext>
            </a:extLst>
          </p:cNvPr>
          <p:cNvCxnSpPr/>
          <p:nvPr/>
        </p:nvCxnSpPr>
        <p:spPr>
          <a:xfrm>
            <a:off x="1952986" y="1912663"/>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6" name="Rectangle 4">
            <a:extLst>
              <a:ext uri="{FF2B5EF4-FFF2-40B4-BE49-F238E27FC236}">
                <a16:creationId xmlns:a16="http://schemas.microsoft.com/office/drawing/2014/main" id="{68BA235E-706A-644E-AD9B-EBA2C18835F0}"/>
              </a:ext>
            </a:extLst>
          </p:cNvPr>
          <p:cNvSpPr/>
          <p:nvPr/>
        </p:nvSpPr>
        <p:spPr>
          <a:xfrm>
            <a:off x="1475467" y="2135401"/>
            <a:ext cx="425634" cy="2123426"/>
          </a:xfrm>
          <a:prstGeom prst="rect">
            <a:avLst/>
          </a:prstGeom>
          <a:solidFill>
            <a:srgbClr val="002060"/>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vert="eaVert" lIns="72000" tIns="72000" rIns="72000" bIns="72000" rtlCol="0" anchor="ctr" anchorCtr="1">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r>
              <a:rPr kumimoji="1" lang="ja-JP" altLang="en-US" sz="1700" b="1" i="0" u="none" strike="noStrike" kern="1200" cap="none" spc="0" normalizeH="0" baseline="0" noProof="0" dirty="0">
                <a:ln>
                  <a:noFill/>
                </a:ln>
                <a:solidFill>
                  <a:srgbClr val="FFFFFF"/>
                </a:solidFill>
                <a:effectLst/>
                <a:uLnTx/>
                <a:uFillTx/>
                <a:latin typeface="Arial Narrow"/>
                <a:ea typeface="MS PGothic" panose="020B0600070205080204" pitchFamily="50" charset="-128"/>
                <a:cs typeface="+mn-cs"/>
              </a:rPr>
              <a:t>活性化関数</a:t>
            </a:r>
          </a:p>
        </p:txBody>
      </p:sp>
      <p:sp>
        <p:nvSpPr>
          <p:cNvPr id="7" name="Rectangle 14">
            <a:extLst>
              <a:ext uri="{FF2B5EF4-FFF2-40B4-BE49-F238E27FC236}">
                <a16:creationId xmlns:a16="http://schemas.microsoft.com/office/drawing/2014/main" id="{A4E34FF5-E23F-9E4F-99BE-6EBFE9A73BA0}"/>
              </a:ext>
            </a:extLst>
          </p:cNvPr>
          <p:cNvSpPr/>
          <p:nvPr/>
        </p:nvSpPr>
        <p:spPr>
          <a:xfrm>
            <a:off x="1475467" y="4389575"/>
            <a:ext cx="425634" cy="1926582"/>
          </a:xfrm>
          <a:prstGeom prst="rect">
            <a:avLst/>
          </a:prstGeom>
          <a:solidFill>
            <a:srgbClr val="002060"/>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vert="eaVert" lIns="72000" tIns="72000" rIns="72000" bIns="72000" rtlCol="0" anchor="ctr" anchorCtr="1">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r>
              <a:rPr kumimoji="1" lang="ja-JP" altLang="en-US" sz="1700" b="1" i="0" u="none" strike="noStrike" kern="1200" cap="none" spc="0" normalizeH="0" baseline="0" noProof="0" dirty="0">
                <a:ln>
                  <a:noFill/>
                </a:ln>
                <a:solidFill>
                  <a:srgbClr val="FFFFFF"/>
                </a:solidFill>
                <a:effectLst/>
                <a:uLnTx/>
                <a:uFillTx/>
                <a:latin typeface="Arial Narrow"/>
                <a:ea typeface="MS PGothic" panose="020B0600070205080204" pitchFamily="50" charset="-128"/>
                <a:cs typeface="+mn-cs"/>
              </a:rPr>
              <a:t>接続イメージ</a:t>
            </a:r>
          </a:p>
        </p:txBody>
      </p:sp>
      <p:cxnSp>
        <p:nvCxnSpPr>
          <p:cNvPr id="8" name="VLine226305">
            <a:extLst>
              <a:ext uri="{FF2B5EF4-FFF2-40B4-BE49-F238E27FC236}">
                <a16:creationId xmlns:a16="http://schemas.microsoft.com/office/drawing/2014/main" id="{04607240-4D60-D047-84C5-C94114645E26}"/>
              </a:ext>
            </a:extLst>
          </p:cNvPr>
          <p:cNvCxnSpPr/>
          <p:nvPr/>
        </p:nvCxnSpPr>
        <p:spPr>
          <a:xfrm flipH="1" flipV="1">
            <a:off x="1952986" y="4324410"/>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sp>
        <p:nvSpPr>
          <p:cNvPr id="9" name="Title44">
            <a:extLst>
              <a:ext uri="{FF2B5EF4-FFF2-40B4-BE49-F238E27FC236}">
                <a16:creationId xmlns:a16="http://schemas.microsoft.com/office/drawing/2014/main" id="{2E157231-949D-D642-B7FC-2F8204198112}"/>
              </a:ext>
            </a:extLst>
          </p:cNvPr>
          <p:cNvSpPr txBox="1"/>
          <p:nvPr/>
        </p:nvSpPr>
        <p:spPr>
          <a:xfrm>
            <a:off x="5562719" y="1606465"/>
            <a:ext cx="1071318"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2</a:t>
            </a: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値分類</a:t>
            </a:r>
          </a:p>
        </p:txBody>
      </p:sp>
      <p:cxnSp>
        <p:nvCxnSpPr>
          <p:cNvPr id="10" name="HorizontalLine5">
            <a:extLst>
              <a:ext uri="{FF2B5EF4-FFF2-40B4-BE49-F238E27FC236}">
                <a16:creationId xmlns:a16="http://schemas.microsoft.com/office/drawing/2014/main" id="{8908107B-27F3-0544-BF35-4BBFC671E679}"/>
              </a:ext>
            </a:extLst>
          </p:cNvPr>
          <p:cNvCxnSpPr/>
          <p:nvPr/>
        </p:nvCxnSpPr>
        <p:spPr>
          <a:xfrm>
            <a:off x="4748378" y="1912663"/>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VLine226305">
            <a:extLst>
              <a:ext uri="{FF2B5EF4-FFF2-40B4-BE49-F238E27FC236}">
                <a16:creationId xmlns:a16="http://schemas.microsoft.com/office/drawing/2014/main" id="{C47523DE-7BFF-0742-AF1D-E69579B6FEB7}"/>
              </a:ext>
            </a:extLst>
          </p:cNvPr>
          <p:cNvCxnSpPr/>
          <p:nvPr/>
        </p:nvCxnSpPr>
        <p:spPr>
          <a:xfrm flipH="1" flipV="1">
            <a:off x="4748378" y="4324410"/>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sp>
        <p:nvSpPr>
          <p:cNvPr id="12" name="Title44">
            <a:extLst>
              <a:ext uri="{FF2B5EF4-FFF2-40B4-BE49-F238E27FC236}">
                <a16:creationId xmlns:a16="http://schemas.microsoft.com/office/drawing/2014/main" id="{DFB8EDAA-BD73-CB41-99B1-8239DD7726AB}"/>
              </a:ext>
            </a:extLst>
          </p:cNvPr>
          <p:cNvSpPr txBox="1"/>
          <p:nvPr/>
        </p:nvSpPr>
        <p:spPr>
          <a:xfrm>
            <a:off x="8183572" y="1606464"/>
            <a:ext cx="1431758" cy="307092"/>
          </a:xfrm>
          <a:prstGeom prst="rect">
            <a:avLst/>
          </a:prstGeom>
          <a:noFill/>
          <a:ln w="9525">
            <a:noFill/>
          </a:ln>
        </p:spPr>
        <p:txBody>
          <a:bodyPr vert="horz" wrap="square" lIns="0" tIns="0" rIns="0" bIns="70950" rtlCol="0" anchor="b">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700" b="1"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多クラス分類</a:t>
            </a:r>
          </a:p>
        </p:txBody>
      </p:sp>
      <p:cxnSp>
        <p:nvCxnSpPr>
          <p:cNvPr id="13" name="HorizontalLine5">
            <a:extLst>
              <a:ext uri="{FF2B5EF4-FFF2-40B4-BE49-F238E27FC236}">
                <a16:creationId xmlns:a16="http://schemas.microsoft.com/office/drawing/2014/main" id="{3F93CD76-28D6-634E-A2B9-75FB303B180D}"/>
              </a:ext>
            </a:extLst>
          </p:cNvPr>
          <p:cNvCxnSpPr/>
          <p:nvPr/>
        </p:nvCxnSpPr>
        <p:spPr>
          <a:xfrm>
            <a:off x="7549451" y="1912662"/>
            <a:ext cx="2700000" cy="0"/>
          </a:xfrm>
          <a:prstGeom prst="line">
            <a:avLst/>
          </a:prstGeom>
          <a:ln w="222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VLine226305">
            <a:extLst>
              <a:ext uri="{FF2B5EF4-FFF2-40B4-BE49-F238E27FC236}">
                <a16:creationId xmlns:a16="http://schemas.microsoft.com/office/drawing/2014/main" id="{1C2D71E1-A0FD-D942-BD8A-8BA1DD2B4D30}"/>
              </a:ext>
            </a:extLst>
          </p:cNvPr>
          <p:cNvCxnSpPr/>
          <p:nvPr/>
        </p:nvCxnSpPr>
        <p:spPr>
          <a:xfrm flipH="1" flipV="1">
            <a:off x="7549451" y="4324409"/>
            <a:ext cx="2700000" cy="1"/>
          </a:xfrm>
          <a:prstGeom prst="line">
            <a:avLst/>
          </a:prstGeom>
          <a:ln w="22225">
            <a:solidFill>
              <a:srgbClr val="002060"/>
            </a:solidFill>
          </a:ln>
          <a:effectLst/>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0F74D63E-9D22-104A-A24D-7C28272C1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062" y="2297632"/>
            <a:ext cx="2554355" cy="1915766"/>
          </a:xfrm>
          <a:prstGeom prst="rect">
            <a:avLst/>
          </a:prstGeom>
        </p:spPr>
      </p:pic>
      <p:pic>
        <p:nvPicPr>
          <p:cNvPr id="16" name="図 15">
            <a:extLst>
              <a:ext uri="{FF2B5EF4-FFF2-40B4-BE49-F238E27FC236}">
                <a16:creationId xmlns:a16="http://schemas.microsoft.com/office/drawing/2014/main" id="{475ACD39-1DE7-E944-928B-E39EB33B49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800" y="2297632"/>
            <a:ext cx="2540728" cy="1905546"/>
          </a:xfrm>
          <a:prstGeom prst="rect">
            <a:avLst/>
          </a:prstGeom>
        </p:spPr>
      </p:pic>
      <p:sp>
        <p:nvSpPr>
          <p:cNvPr id="17" name="テキスト ボックス 16">
            <a:extLst>
              <a:ext uri="{FF2B5EF4-FFF2-40B4-BE49-F238E27FC236}">
                <a16:creationId xmlns:a16="http://schemas.microsoft.com/office/drawing/2014/main" id="{74842AA7-B90D-3146-8196-D4A9C7E16DCE}"/>
              </a:ext>
            </a:extLst>
          </p:cNvPr>
          <p:cNvSpPr txBox="1"/>
          <p:nvPr/>
        </p:nvSpPr>
        <p:spPr>
          <a:xfrm>
            <a:off x="2873867" y="2235786"/>
            <a:ext cx="798743" cy="207749"/>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恒等関数</a:t>
            </a:r>
          </a:p>
        </p:txBody>
      </p:sp>
      <p:sp>
        <p:nvSpPr>
          <p:cNvPr id="18" name="テキスト ボックス 17">
            <a:extLst>
              <a:ext uri="{FF2B5EF4-FFF2-40B4-BE49-F238E27FC236}">
                <a16:creationId xmlns:a16="http://schemas.microsoft.com/office/drawing/2014/main" id="{029D26E5-4EE6-1C40-8C48-381C42012C52}"/>
              </a:ext>
            </a:extLst>
          </p:cNvPr>
          <p:cNvSpPr txBox="1"/>
          <p:nvPr/>
        </p:nvSpPr>
        <p:spPr>
          <a:xfrm>
            <a:off x="5347810" y="1994796"/>
            <a:ext cx="1755423" cy="466794"/>
          </a:xfrm>
          <a:prstGeom prst="rect">
            <a:avLst/>
          </a:prstGeom>
          <a:noFill/>
          <a:ln w="9525">
            <a:noFill/>
          </a:ln>
        </p:spPr>
        <p:txBody>
          <a:bodyPr vert="horz" wrap="square" lIns="0" tIns="0" rIns="0" bIns="0" rtlCol="0">
            <a:spAutoFit/>
          </a:bodyPr>
          <a:lstStyle/>
          <a:p>
            <a:pPr lvl="0" algn="ctr" fontAlgn="base">
              <a:lnSpc>
                <a:spcPct val="90000"/>
              </a:lnSpc>
              <a:spcBef>
                <a:spcPts val="400"/>
              </a:spcBef>
              <a:spcAft>
                <a:spcPct val="0"/>
              </a:spcAft>
              <a:buClr>
                <a:srgbClr val="000000"/>
              </a:buClr>
              <a:buSzPct val="100000"/>
              <a:defRPr/>
            </a:pPr>
            <a:r>
              <a:rPr lang="ja-JP" altLang="en-US" sz="1500">
                <a:solidFill>
                  <a:srgbClr val="000000"/>
                </a:solidFill>
                <a:latin typeface="Arial Narrow"/>
                <a:ea typeface="MS PGothic" panose="020B0600070205080204" pitchFamily="50" charset="-128"/>
                <a:cs typeface="Arial Narrow" pitchFamily="34" charset="0"/>
              </a:rPr>
              <a:t>シグモイド関数</a:t>
            </a:r>
            <a:endParaRPr lang="en-US" altLang="ja-JP" sz="1500" dirty="0">
              <a:solidFill>
                <a:srgbClr val="000000"/>
              </a:solidFill>
              <a:latin typeface="Arial Narrow"/>
              <a:ea typeface="MS PGothic" panose="020B0600070205080204" pitchFamily="50" charset="-128"/>
              <a:cs typeface="Arial Narrow" pitchFamily="34" charset="0"/>
            </a:endParaRPr>
          </a:p>
          <a:p>
            <a:pPr lvl="0" algn="ctr" fontAlgn="base">
              <a:lnSpc>
                <a:spcPct val="90000"/>
              </a:lnSpc>
              <a:spcBef>
                <a:spcPts val="400"/>
              </a:spcBef>
              <a:spcAft>
                <a:spcPct val="0"/>
              </a:spcAft>
              <a:buClr>
                <a:srgbClr val="000000"/>
              </a:buClr>
              <a:buSzPct val="100000"/>
              <a:defRPr/>
            </a:pPr>
            <a:r>
              <a:rPr lang="ja-JP" altLang="en-US" sz="1500">
                <a:solidFill>
                  <a:srgbClr val="000000"/>
                </a:solidFill>
                <a:latin typeface="Arial Narrow"/>
                <a:ea typeface="MS PGothic" panose="020B0600070205080204" pitchFamily="50" charset="-128"/>
                <a:cs typeface="Arial Narrow" pitchFamily="34" charset="0"/>
              </a:rPr>
              <a:t>（ロジスティック関数）</a:t>
            </a:r>
            <a:endParaRPr lang="ja-JP" altLang="en-US" sz="1500" dirty="0">
              <a:solidFill>
                <a:srgbClr val="000000"/>
              </a:solidFill>
              <a:latin typeface="Arial Narrow"/>
              <a:ea typeface="MS PGothic" panose="020B0600070205080204" pitchFamily="50" charset="-128"/>
              <a:cs typeface="Arial Narrow" pitchFamily="34" charset="0"/>
            </a:endParaRPr>
          </a:p>
        </p:txBody>
      </p:sp>
      <p:sp>
        <p:nvSpPr>
          <p:cNvPr id="19" name="テキスト ボックス 18">
            <a:extLst>
              <a:ext uri="{FF2B5EF4-FFF2-40B4-BE49-F238E27FC236}">
                <a16:creationId xmlns:a16="http://schemas.microsoft.com/office/drawing/2014/main" id="{0F95AD00-53ED-F742-AC11-0DEF76FABEDA}"/>
              </a:ext>
            </a:extLst>
          </p:cNvPr>
          <p:cNvSpPr txBox="1"/>
          <p:nvPr/>
        </p:nvSpPr>
        <p:spPr>
          <a:xfrm>
            <a:off x="8129735" y="3086853"/>
            <a:ext cx="1539433" cy="207749"/>
          </a:xfrm>
          <a:prstGeom prst="rect">
            <a:avLst/>
          </a:prstGeom>
          <a:noFill/>
          <a:ln w="9525">
            <a:noFill/>
          </a:ln>
        </p:spPr>
        <p:txBody>
          <a:bodyPr vert="horz" wrap="squar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ソフトマックス関数</a:t>
            </a:r>
          </a:p>
        </p:txBody>
      </p:sp>
      <p:sp>
        <p:nvSpPr>
          <p:cNvPr id="20" name="円/楕円 19">
            <a:extLst>
              <a:ext uri="{FF2B5EF4-FFF2-40B4-BE49-F238E27FC236}">
                <a16:creationId xmlns:a16="http://schemas.microsoft.com/office/drawing/2014/main" id="{5D952B98-26A2-5847-9F64-4ECFB381329E}"/>
              </a:ext>
            </a:extLst>
          </p:cNvPr>
          <p:cNvSpPr/>
          <p:nvPr/>
        </p:nvSpPr>
        <p:spPr>
          <a:xfrm>
            <a:off x="2145650" y="484089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1" name="円/楕円 20">
            <a:extLst>
              <a:ext uri="{FF2B5EF4-FFF2-40B4-BE49-F238E27FC236}">
                <a16:creationId xmlns:a16="http://schemas.microsoft.com/office/drawing/2014/main" id="{11D494DE-769A-7E47-806F-DB8DC2518933}"/>
              </a:ext>
            </a:extLst>
          </p:cNvPr>
          <p:cNvSpPr/>
          <p:nvPr/>
        </p:nvSpPr>
        <p:spPr>
          <a:xfrm>
            <a:off x="2145650" y="566826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2" name="円/楕円 21">
            <a:extLst>
              <a:ext uri="{FF2B5EF4-FFF2-40B4-BE49-F238E27FC236}">
                <a16:creationId xmlns:a16="http://schemas.microsoft.com/office/drawing/2014/main" id="{6A931B47-A14B-E942-A897-0151CD7B7483}"/>
              </a:ext>
            </a:extLst>
          </p:cNvPr>
          <p:cNvSpPr/>
          <p:nvPr/>
        </p:nvSpPr>
        <p:spPr>
          <a:xfrm>
            <a:off x="2145651" y="4543618"/>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3" name="直線コネクタ 22">
            <a:extLst>
              <a:ext uri="{FF2B5EF4-FFF2-40B4-BE49-F238E27FC236}">
                <a16:creationId xmlns:a16="http://schemas.microsoft.com/office/drawing/2014/main" id="{3DA8E68D-83DB-FA43-A82E-C7AF763A4CA9}"/>
              </a:ext>
            </a:extLst>
          </p:cNvPr>
          <p:cNvCxnSpPr/>
          <p:nvPr/>
        </p:nvCxnSpPr>
        <p:spPr>
          <a:xfrm>
            <a:off x="2240405" y="5413106"/>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24" name="円/楕円 23">
            <a:extLst>
              <a:ext uri="{FF2B5EF4-FFF2-40B4-BE49-F238E27FC236}">
                <a16:creationId xmlns:a16="http://schemas.microsoft.com/office/drawing/2014/main" id="{56F931E0-96AA-C248-A93B-AB94E5F27289}"/>
              </a:ext>
            </a:extLst>
          </p:cNvPr>
          <p:cNvSpPr/>
          <p:nvPr/>
        </p:nvSpPr>
        <p:spPr>
          <a:xfrm>
            <a:off x="2763786" y="500540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5" name="直線矢印コネクタ 24">
            <a:extLst>
              <a:ext uri="{FF2B5EF4-FFF2-40B4-BE49-F238E27FC236}">
                <a16:creationId xmlns:a16="http://schemas.microsoft.com/office/drawing/2014/main" id="{C39DC4C3-1086-A940-ACCB-C26B12AF1799}"/>
              </a:ext>
            </a:extLst>
          </p:cNvPr>
          <p:cNvCxnSpPr>
            <a:stCxn id="22" idx="6"/>
            <a:endCxn id="24" idx="2"/>
          </p:cNvCxnSpPr>
          <p:nvPr/>
        </p:nvCxnSpPr>
        <p:spPr>
          <a:xfrm>
            <a:off x="2330708" y="4636147"/>
            <a:ext cx="433078"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BD796BDA-D215-2C42-8EAF-A76F483A1151}"/>
              </a:ext>
            </a:extLst>
          </p:cNvPr>
          <p:cNvCxnSpPr>
            <a:stCxn id="20" idx="6"/>
            <a:endCxn id="24" idx="2"/>
          </p:cNvCxnSpPr>
          <p:nvPr/>
        </p:nvCxnSpPr>
        <p:spPr>
          <a:xfrm>
            <a:off x="2330707" y="4933421"/>
            <a:ext cx="433079"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7" name="円/楕円 26">
            <a:extLst>
              <a:ext uri="{FF2B5EF4-FFF2-40B4-BE49-F238E27FC236}">
                <a16:creationId xmlns:a16="http://schemas.microsoft.com/office/drawing/2014/main" id="{D6667DFE-D4D3-7244-8672-1E396DC9FCF3}"/>
              </a:ext>
            </a:extLst>
          </p:cNvPr>
          <p:cNvSpPr/>
          <p:nvPr/>
        </p:nvSpPr>
        <p:spPr>
          <a:xfrm>
            <a:off x="2145650" y="516204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8" name="直線矢印コネクタ 27">
            <a:extLst>
              <a:ext uri="{FF2B5EF4-FFF2-40B4-BE49-F238E27FC236}">
                <a16:creationId xmlns:a16="http://schemas.microsoft.com/office/drawing/2014/main" id="{5C734394-5719-2943-8BC8-CFEFAB1D3ED9}"/>
              </a:ext>
            </a:extLst>
          </p:cNvPr>
          <p:cNvCxnSpPr>
            <a:stCxn id="27" idx="6"/>
            <a:endCxn id="24" idx="2"/>
          </p:cNvCxnSpPr>
          <p:nvPr/>
        </p:nvCxnSpPr>
        <p:spPr>
          <a:xfrm flipV="1">
            <a:off x="2330707" y="5097938"/>
            <a:ext cx="433079"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B910197-F5BF-4B47-B00D-675F0E1B5DA7}"/>
              </a:ext>
            </a:extLst>
          </p:cNvPr>
          <p:cNvCxnSpPr>
            <a:stCxn id="21" idx="6"/>
            <a:endCxn id="24" idx="2"/>
          </p:cNvCxnSpPr>
          <p:nvPr/>
        </p:nvCxnSpPr>
        <p:spPr>
          <a:xfrm flipV="1">
            <a:off x="2330707" y="5097938"/>
            <a:ext cx="433079"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pic>
        <p:nvPicPr>
          <p:cNvPr id="30" name="図 29">
            <a:extLst>
              <a:ext uri="{FF2B5EF4-FFF2-40B4-BE49-F238E27FC236}">
                <a16:creationId xmlns:a16="http://schemas.microsoft.com/office/drawing/2014/main" id="{52D091E2-4DED-4546-8A96-E2A7B5C061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1989" y="4848387"/>
            <a:ext cx="661336" cy="496002"/>
          </a:xfrm>
          <a:prstGeom prst="rect">
            <a:avLst/>
          </a:prstGeom>
        </p:spPr>
      </p:pic>
      <p:cxnSp>
        <p:nvCxnSpPr>
          <p:cNvPr id="31" name="直線矢印コネクタ 30">
            <a:extLst>
              <a:ext uri="{FF2B5EF4-FFF2-40B4-BE49-F238E27FC236}">
                <a16:creationId xmlns:a16="http://schemas.microsoft.com/office/drawing/2014/main" id="{6960D348-3A0A-A04F-A080-2E54465470DB}"/>
              </a:ext>
            </a:extLst>
          </p:cNvPr>
          <p:cNvCxnSpPr>
            <a:stCxn id="24" idx="6"/>
            <a:endCxn id="30" idx="1"/>
          </p:cNvCxnSpPr>
          <p:nvPr/>
        </p:nvCxnSpPr>
        <p:spPr>
          <a:xfrm flipV="1">
            <a:off x="2948843" y="5096388"/>
            <a:ext cx="243146" cy="15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567A0B2-1E2A-F641-B3C6-C32419CD8166}"/>
              </a:ext>
            </a:extLst>
          </p:cNvPr>
          <p:cNvCxnSpPr>
            <a:stCxn id="30" idx="3"/>
          </p:cNvCxnSpPr>
          <p:nvPr/>
        </p:nvCxnSpPr>
        <p:spPr>
          <a:xfrm>
            <a:off x="3853325" y="5096388"/>
            <a:ext cx="295690" cy="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9C22CE6D-19F4-C849-B054-1A2C2A8CCE0B}"/>
              </a:ext>
            </a:extLst>
          </p:cNvPr>
          <p:cNvSpPr txBox="1"/>
          <p:nvPr/>
        </p:nvSpPr>
        <p:spPr>
          <a:xfrm>
            <a:off x="1961300"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34" name="テキスト ボックス 33">
            <a:extLst>
              <a:ext uri="{FF2B5EF4-FFF2-40B4-BE49-F238E27FC236}">
                <a16:creationId xmlns:a16="http://schemas.microsoft.com/office/drawing/2014/main" id="{689500A9-1ECF-8449-A111-87BCE4E8ED72}"/>
              </a:ext>
            </a:extLst>
          </p:cNvPr>
          <p:cNvSpPr txBox="1"/>
          <p:nvPr/>
        </p:nvSpPr>
        <p:spPr>
          <a:xfrm>
            <a:off x="2595762"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35" name="テキスト ボックス 34">
            <a:extLst>
              <a:ext uri="{FF2B5EF4-FFF2-40B4-BE49-F238E27FC236}">
                <a16:creationId xmlns:a16="http://schemas.microsoft.com/office/drawing/2014/main" id="{C230C1BD-1F93-AE43-B0F1-9272FD992B0A}"/>
              </a:ext>
            </a:extLst>
          </p:cNvPr>
          <p:cNvSpPr txBox="1"/>
          <p:nvPr/>
        </p:nvSpPr>
        <p:spPr>
          <a:xfrm>
            <a:off x="3572402"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最終出力</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pic>
        <p:nvPicPr>
          <p:cNvPr id="36" name="図 35">
            <a:extLst>
              <a:ext uri="{FF2B5EF4-FFF2-40B4-BE49-F238E27FC236}">
                <a16:creationId xmlns:a16="http://schemas.microsoft.com/office/drawing/2014/main" id="{4B44895E-D732-5846-9F34-746BB19D7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5074" y="4800129"/>
            <a:ext cx="770482" cy="577862"/>
          </a:xfrm>
          <a:prstGeom prst="rect">
            <a:avLst/>
          </a:prstGeom>
        </p:spPr>
      </p:pic>
      <p:sp>
        <p:nvSpPr>
          <p:cNvPr id="37" name="円/楕円 36">
            <a:extLst>
              <a:ext uri="{FF2B5EF4-FFF2-40B4-BE49-F238E27FC236}">
                <a16:creationId xmlns:a16="http://schemas.microsoft.com/office/drawing/2014/main" id="{F15AF613-15F1-5049-AB12-963E674EBD1F}"/>
              </a:ext>
            </a:extLst>
          </p:cNvPr>
          <p:cNvSpPr/>
          <p:nvPr/>
        </p:nvSpPr>
        <p:spPr>
          <a:xfrm>
            <a:off x="7736725" y="487467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38" name="円/楕円 37">
            <a:extLst>
              <a:ext uri="{FF2B5EF4-FFF2-40B4-BE49-F238E27FC236}">
                <a16:creationId xmlns:a16="http://schemas.microsoft.com/office/drawing/2014/main" id="{5D6B9F49-C12B-9B43-8CEC-29F91EF9D01B}"/>
              </a:ext>
            </a:extLst>
          </p:cNvPr>
          <p:cNvSpPr/>
          <p:nvPr/>
        </p:nvSpPr>
        <p:spPr>
          <a:xfrm>
            <a:off x="7736725" y="570205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39" name="円/楕円 38">
            <a:extLst>
              <a:ext uri="{FF2B5EF4-FFF2-40B4-BE49-F238E27FC236}">
                <a16:creationId xmlns:a16="http://schemas.microsoft.com/office/drawing/2014/main" id="{8662C9F8-086C-5B4E-BDF6-E3273289A265}"/>
              </a:ext>
            </a:extLst>
          </p:cNvPr>
          <p:cNvSpPr/>
          <p:nvPr/>
        </p:nvSpPr>
        <p:spPr>
          <a:xfrm>
            <a:off x="7736726" y="457740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0" name="直線コネクタ 39">
            <a:extLst>
              <a:ext uri="{FF2B5EF4-FFF2-40B4-BE49-F238E27FC236}">
                <a16:creationId xmlns:a16="http://schemas.microsoft.com/office/drawing/2014/main" id="{EA49C8E2-B097-504D-9816-2A54668FA501}"/>
              </a:ext>
            </a:extLst>
          </p:cNvPr>
          <p:cNvCxnSpPr/>
          <p:nvPr/>
        </p:nvCxnSpPr>
        <p:spPr>
          <a:xfrm>
            <a:off x="7831480" y="5446893"/>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41" name="円/楕円 40">
            <a:extLst>
              <a:ext uri="{FF2B5EF4-FFF2-40B4-BE49-F238E27FC236}">
                <a16:creationId xmlns:a16="http://schemas.microsoft.com/office/drawing/2014/main" id="{42A3FD8E-DAC6-0A42-AC5D-4BCE575D0E06}"/>
              </a:ext>
            </a:extLst>
          </p:cNvPr>
          <p:cNvSpPr/>
          <p:nvPr/>
        </p:nvSpPr>
        <p:spPr>
          <a:xfrm>
            <a:off x="8348932" y="503919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2" name="直線矢印コネクタ 41">
            <a:extLst>
              <a:ext uri="{FF2B5EF4-FFF2-40B4-BE49-F238E27FC236}">
                <a16:creationId xmlns:a16="http://schemas.microsoft.com/office/drawing/2014/main" id="{0BF3331D-3832-4E4B-8FE2-0D3E4D726FF2}"/>
              </a:ext>
            </a:extLst>
          </p:cNvPr>
          <p:cNvCxnSpPr>
            <a:endCxn id="41" idx="2"/>
          </p:cNvCxnSpPr>
          <p:nvPr/>
        </p:nvCxnSpPr>
        <p:spPr>
          <a:xfrm>
            <a:off x="7921783" y="4669934"/>
            <a:ext cx="427149"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EF085F-4529-9944-AAAA-E3ED4629A21D}"/>
              </a:ext>
            </a:extLst>
          </p:cNvPr>
          <p:cNvCxnSpPr>
            <a:endCxn id="41" idx="2"/>
          </p:cNvCxnSpPr>
          <p:nvPr/>
        </p:nvCxnSpPr>
        <p:spPr>
          <a:xfrm>
            <a:off x="7921782" y="4967208"/>
            <a:ext cx="427150"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4" name="円/楕円 43">
            <a:extLst>
              <a:ext uri="{FF2B5EF4-FFF2-40B4-BE49-F238E27FC236}">
                <a16:creationId xmlns:a16="http://schemas.microsoft.com/office/drawing/2014/main" id="{F474FB06-0CBB-CD4A-957B-5B5425B1888B}"/>
              </a:ext>
            </a:extLst>
          </p:cNvPr>
          <p:cNvSpPr/>
          <p:nvPr/>
        </p:nvSpPr>
        <p:spPr>
          <a:xfrm>
            <a:off x="7736725" y="519583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5" name="直線矢印コネクタ 44">
            <a:extLst>
              <a:ext uri="{FF2B5EF4-FFF2-40B4-BE49-F238E27FC236}">
                <a16:creationId xmlns:a16="http://schemas.microsoft.com/office/drawing/2014/main" id="{838390F8-F81E-4049-8B5D-869D1D43DD99}"/>
              </a:ext>
            </a:extLst>
          </p:cNvPr>
          <p:cNvCxnSpPr>
            <a:endCxn id="41" idx="2"/>
          </p:cNvCxnSpPr>
          <p:nvPr/>
        </p:nvCxnSpPr>
        <p:spPr>
          <a:xfrm flipV="1">
            <a:off x="7921782" y="5131725"/>
            <a:ext cx="427150"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A72E4BF-F80A-FB4C-AA65-3060DE83C907}"/>
              </a:ext>
            </a:extLst>
          </p:cNvPr>
          <p:cNvCxnSpPr>
            <a:endCxn id="41" idx="2"/>
          </p:cNvCxnSpPr>
          <p:nvPr/>
        </p:nvCxnSpPr>
        <p:spPr>
          <a:xfrm flipV="1">
            <a:off x="7921782" y="5131725"/>
            <a:ext cx="427150"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47" name="円/楕円 46">
            <a:extLst>
              <a:ext uri="{FF2B5EF4-FFF2-40B4-BE49-F238E27FC236}">
                <a16:creationId xmlns:a16="http://schemas.microsoft.com/office/drawing/2014/main" id="{31462BCC-77A2-FB4A-8A9E-9E093250954B}"/>
              </a:ext>
            </a:extLst>
          </p:cNvPr>
          <p:cNvSpPr/>
          <p:nvPr/>
        </p:nvSpPr>
        <p:spPr>
          <a:xfrm>
            <a:off x="8348932" y="5296547"/>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48" name="円/楕円 47">
            <a:extLst>
              <a:ext uri="{FF2B5EF4-FFF2-40B4-BE49-F238E27FC236}">
                <a16:creationId xmlns:a16="http://schemas.microsoft.com/office/drawing/2014/main" id="{4EB4A509-2B34-FE49-AE5A-53ECAADA012D}"/>
              </a:ext>
            </a:extLst>
          </p:cNvPr>
          <p:cNvSpPr/>
          <p:nvPr/>
        </p:nvSpPr>
        <p:spPr>
          <a:xfrm>
            <a:off x="8348932" y="4789536"/>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49" name="直線矢印コネクタ 48">
            <a:extLst>
              <a:ext uri="{FF2B5EF4-FFF2-40B4-BE49-F238E27FC236}">
                <a16:creationId xmlns:a16="http://schemas.microsoft.com/office/drawing/2014/main" id="{930328B2-2231-B642-AC44-1AED3A638957}"/>
              </a:ext>
            </a:extLst>
          </p:cNvPr>
          <p:cNvCxnSpPr>
            <a:stCxn id="39" idx="6"/>
            <a:endCxn id="48" idx="2"/>
          </p:cNvCxnSpPr>
          <p:nvPr/>
        </p:nvCxnSpPr>
        <p:spPr>
          <a:xfrm>
            <a:off x="7921783" y="4669934"/>
            <a:ext cx="427149" cy="21213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15FE1A23-F8A5-1B4B-9966-B005B5D3D3A3}"/>
              </a:ext>
            </a:extLst>
          </p:cNvPr>
          <p:cNvCxnSpPr>
            <a:stCxn id="39" idx="6"/>
            <a:endCxn id="47" idx="2"/>
          </p:cNvCxnSpPr>
          <p:nvPr/>
        </p:nvCxnSpPr>
        <p:spPr>
          <a:xfrm>
            <a:off x="7921783" y="4669934"/>
            <a:ext cx="427149" cy="719142"/>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52372E2-727F-D647-8E67-F92ED83EAC27}"/>
              </a:ext>
            </a:extLst>
          </p:cNvPr>
          <p:cNvCxnSpPr>
            <a:stCxn id="37" idx="6"/>
            <a:endCxn id="48" idx="2"/>
          </p:cNvCxnSpPr>
          <p:nvPr/>
        </p:nvCxnSpPr>
        <p:spPr>
          <a:xfrm flipV="1">
            <a:off x="7921782" y="4882065"/>
            <a:ext cx="427150" cy="85143"/>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9190B1F6-008A-F54B-A46E-AB67F5D493B8}"/>
              </a:ext>
            </a:extLst>
          </p:cNvPr>
          <p:cNvCxnSpPr>
            <a:stCxn id="37" idx="6"/>
            <a:endCxn id="47" idx="2"/>
          </p:cNvCxnSpPr>
          <p:nvPr/>
        </p:nvCxnSpPr>
        <p:spPr>
          <a:xfrm>
            <a:off x="7921782" y="4967208"/>
            <a:ext cx="427150" cy="42186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3D7D122C-EC36-7C41-AE75-EECFE1A2FB88}"/>
              </a:ext>
            </a:extLst>
          </p:cNvPr>
          <p:cNvCxnSpPr>
            <a:stCxn id="44" idx="6"/>
            <a:endCxn id="48" idx="2"/>
          </p:cNvCxnSpPr>
          <p:nvPr/>
        </p:nvCxnSpPr>
        <p:spPr>
          <a:xfrm flipV="1">
            <a:off x="7921782" y="4882065"/>
            <a:ext cx="427150" cy="40630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2BCF0E6-0FE7-EE47-A73A-172732FC7FC5}"/>
              </a:ext>
            </a:extLst>
          </p:cNvPr>
          <p:cNvCxnSpPr>
            <a:stCxn id="44" idx="6"/>
            <a:endCxn id="47" idx="2"/>
          </p:cNvCxnSpPr>
          <p:nvPr/>
        </p:nvCxnSpPr>
        <p:spPr>
          <a:xfrm>
            <a:off x="7921782" y="5288365"/>
            <a:ext cx="427150" cy="10071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B83BE8C4-F035-AB48-8BA1-08F850B0DD6F}"/>
              </a:ext>
            </a:extLst>
          </p:cNvPr>
          <p:cNvCxnSpPr>
            <a:stCxn id="38" idx="6"/>
            <a:endCxn id="48" idx="2"/>
          </p:cNvCxnSpPr>
          <p:nvPr/>
        </p:nvCxnSpPr>
        <p:spPr>
          <a:xfrm flipV="1">
            <a:off x="7921782" y="4882065"/>
            <a:ext cx="427150" cy="91251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875C2AF-DA73-7843-BFBF-334893FB2515}"/>
              </a:ext>
            </a:extLst>
          </p:cNvPr>
          <p:cNvCxnSpPr>
            <a:stCxn id="38" idx="6"/>
            <a:endCxn id="47" idx="2"/>
          </p:cNvCxnSpPr>
          <p:nvPr/>
        </p:nvCxnSpPr>
        <p:spPr>
          <a:xfrm flipV="1">
            <a:off x="7921782" y="5389076"/>
            <a:ext cx="427150" cy="405505"/>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91001E5-D28D-7A46-B114-7589628E4000}"/>
              </a:ext>
            </a:extLst>
          </p:cNvPr>
          <p:cNvSpPr txBox="1"/>
          <p:nvPr/>
        </p:nvSpPr>
        <p:spPr>
          <a:xfrm>
            <a:off x="8882184" y="4481699"/>
            <a:ext cx="207749" cy="1405410"/>
          </a:xfrm>
          <a:prstGeom prst="rect">
            <a:avLst/>
          </a:prstGeom>
          <a:solidFill>
            <a:srgbClr val="FCFBF6"/>
          </a:solidFill>
          <a:ln w="12700">
            <a:solidFill>
              <a:schemeClr val="bg1">
                <a:lumMod val="50000"/>
              </a:schemeClr>
            </a:solidFill>
          </a:ln>
        </p:spPr>
        <p:txBody>
          <a:bodyPr vert="eaVert" wrap="square" lIns="0" tIns="72000" rIns="0" bIns="72000" rtlCol="0" anchor="ctr">
            <a:spAutoFit/>
          </a:bodyPr>
          <a:lstStyle/>
          <a:p>
            <a:pPr marL="0" marR="0" lvl="0" indent="0" algn="ctr"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a:t>
            </a:r>
          </a:p>
        </p:txBody>
      </p:sp>
      <p:sp>
        <p:nvSpPr>
          <p:cNvPr id="58" name="円/楕円 57">
            <a:extLst>
              <a:ext uri="{FF2B5EF4-FFF2-40B4-BE49-F238E27FC236}">
                <a16:creationId xmlns:a16="http://schemas.microsoft.com/office/drawing/2014/main" id="{EAFAAE15-FEB5-9B40-98BE-88BF9310650F}"/>
              </a:ext>
            </a:extLst>
          </p:cNvPr>
          <p:cNvSpPr/>
          <p:nvPr/>
        </p:nvSpPr>
        <p:spPr>
          <a:xfrm>
            <a:off x="9410963" y="5037634"/>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9" name="円/楕円 58">
            <a:extLst>
              <a:ext uri="{FF2B5EF4-FFF2-40B4-BE49-F238E27FC236}">
                <a16:creationId xmlns:a16="http://schemas.microsoft.com/office/drawing/2014/main" id="{04EFFBA0-E7E8-6449-BD16-DC3B5FE60841}"/>
              </a:ext>
            </a:extLst>
          </p:cNvPr>
          <p:cNvSpPr/>
          <p:nvPr/>
        </p:nvSpPr>
        <p:spPr>
          <a:xfrm>
            <a:off x="9410963" y="529498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0" name="円/楕円 59">
            <a:extLst>
              <a:ext uri="{FF2B5EF4-FFF2-40B4-BE49-F238E27FC236}">
                <a16:creationId xmlns:a16="http://schemas.microsoft.com/office/drawing/2014/main" id="{A23FF5CD-177B-B644-8CAB-C049F02BA31E}"/>
              </a:ext>
            </a:extLst>
          </p:cNvPr>
          <p:cNvSpPr/>
          <p:nvPr/>
        </p:nvSpPr>
        <p:spPr>
          <a:xfrm>
            <a:off x="9410963" y="4787974"/>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1" name="右矢印 60">
            <a:extLst>
              <a:ext uri="{FF2B5EF4-FFF2-40B4-BE49-F238E27FC236}">
                <a16:creationId xmlns:a16="http://schemas.microsoft.com/office/drawing/2014/main" id="{C05F66B2-6E45-E84A-84BB-2A0B2837D303}"/>
              </a:ext>
            </a:extLst>
          </p:cNvPr>
          <p:cNvSpPr/>
          <p:nvPr/>
        </p:nvSpPr>
        <p:spPr>
          <a:xfrm>
            <a:off x="8632124" y="4853373"/>
            <a:ext cx="138343" cy="541212"/>
          </a:xfrm>
          <a:prstGeom prst="rightArrow">
            <a:avLst/>
          </a:prstGeom>
          <a:solidFill>
            <a:schemeClr val="bg1">
              <a:lumMod val="85000"/>
            </a:schemeClr>
          </a:solidFill>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2" name="右矢印 61">
            <a:extLst>
              <a:ext uri="{FF2B5EF4-FFF2-40B4-BE49-F238E27FC236}">
                <a16:creationId xmlns:a16="http://schemas.microsoft.com/office/drawing/2014/main" id="{3650A62E-FE74-EF46-9631-6C2C12F973DE}"/>
              </a:ext>
            </a:extLst>
          </p:cNvPr>
          <p:cNvSpPr/>
          <p:nvPr/>
        </p:nvSpPr>
        <p:spPr>
          <a:xfrm>
            <a:off x="9174486" y="4853373"/>
            <a:ext cx="138343" cy="541212"/>
          </a:xfrm>
          <a:prstGeom prst="rightArrow">
            <a:avLst/>
          </a:prstGeom>
          <a:solidFill>
            <a:schemeClr val="bg1">
              <a:lumMod val="85000"/>
            </a:schemeClr>
          </a:solidFill>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3" name="テキスト ボックス 62">
            <a:extLst>
              <a:ext uri="{FF2B5EF4-FFF2-40B4-BE49-F238E27FC236}">
                <a16:creationId xmlns:a16="http://schemas.microsoft.com/office/drawing/2014/main" id="{37A818B0-1118-A34E-AE32-7F73275DF02F}"/>
              </a:ext>
            </a:extLst>
          </p:cNvPr>
          <p:cNvSpPr txBox="1"/>
          <p:nvPr/>
        </p:nvSpPr>
        <p:spPr>
          <a:xfrm>
            <a:off x="4156965" y="4992325"/>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数字</a:t>
            </a:r>
          </a:p>
        </p:txBody>
      </p:sp>
      <p:sp>
        <p:nvSpPr>
          <p:cNvPr id="64" name="テキスト ボックス 63">
            <a:extLst>
              <a:ext uri="{FF2B5EF4-FFF2-40B4-BE49-F238E27FC236}">
                <a16:creationId xmlns:a16="http://schemas.microsoft.com/office/drawing/2014/main" id="{D8EC3740-5201-6441-A0FF-46C00A893364}"/>
              </a:ext>
            </a:extLst>
          </p:cNvPr>
          <p:cNvSpPr txBox="1"/>
          <p:nvPr/>
        </p:nvSpPr>
        <p:spPr>
          <a:xfrm>
            <a:off x="6930914" y="4994063"/>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5" name="テキスト ボックス 64">
            <a:extLst>
              <a:ext uri="{FF2B5EF4-FFF2-40B4-BE49-F238E27FC236}">
                <a16:creationId xmlns:a16="http://schemas.microsoft.com/office/drawing/2014/main" id="{3378AD72-37A8-9F4C-B33F-2A8A4410F117}"/>
              </a:ext>
            </a:extLst>
          </p:cNvPr>
          <p:cNvSpPr txBox="1"/>
          <p:nvPr/>
        </p:nvSpPr>
        <p:spPr>
          <a:xfrm>
            <a:off x="9666990" y="5288443"/>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6" name="テキスト ボックス 65">
            <a:extLst>
              <a:ext uri="{FF2B5EF4-FFF2-40B4-BE49-F238E27FC236}">
                <a16:creationId xmlns:a16="http://schemas.microsoft.com/office/drawing/2014/main" id="{163F9D94-2914-A449-9818-0496F28CFC1E}"/>
              </a:ext>
            </a:extLst>
          </p:cNvPr>
          <p:cNvSpPr txBox="1"/>
          <p:nvPr/>
        </p:nvSpPr>
        <p:spPr>
          <a:xfrm>
            <a:off x="9666990" y="5037634"/>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7" name="テキスト ボックス 66">
            <a:extLst>
              <a:ext uri="{FF2B5EF4-FFF2-40B4-BE49-F238E27FC236}">
                <a16:creationId xmlns:a16="http://schemas.microsoft.com/office/drawing/2014/main" id="{CF8911B7-8F5B-B640-871F-7D4E70DF0F08}"/>
              </a:ext>
            </a:extLst>
          </p:cNvPr>
          <p:cNvSpPr txBox="1"/>
          <p:nvPr/>
        </p:nvSpPr>
        <p:spPr>
          <a:xfrm>
            <a:off x="9666990" y="4765282"/>
            <a:ext cx="38472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a:t>
            </a:r>
          </a:p>
        </p:txBody>
      </p:sp>
      <p:sp>
        <p:nvSpPr>
          <p:cNvPr id="68" name="円/楕円 67">
            <a:extLst>
              <a:ext uri="{FF2B5EF4-FFF2-40B4-BE49-F238E27FC236}">
                <a16:creationId xmlns:a16="http://schemas.microsoft.com/office/drawing/2014/main" id="{1CA1376A-A1D3-8B46-8841-305B69B52399}"/>
              </a:ext>
            </a:extLst>
          </p:cNvPr>
          <p:cNvSpPr/>
          <p:nvPr/>
        </p:nvSpPr>
        <p:spPr>
          <a:xfrm>
            <a:off x="4918833" y="4840892"/>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69" name="円/楕円 68">
            <a:extLst>
              <a:ext uri="{FF2B5EF4-FFF2-40B4-BE49-F238E27FC236}">
                <a16:creationId xmlns:a16="http://schemas.microsoft.com/office/drawing/2014/main" id="{90670568-C6C1-C347-9823-FE893DDB5517}"/>
              </a:ext>
            </a:extLst>
          </p:cNvPr>
          <p:cNvSpPr/>
          <p:nvPr/>
        </p:nvSpPr>
        <p:spPr>
          <a:xfrm>
            <a:off x="4918833" y="5668265"/>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70" name="円/楕円 69">
            <a:extLst>
              <a:ext uri="{FF2B5EF4-FFF2-40B4-BE49-F238E27FC236}">
                <a16:creationId xmlns:a16="http://schemas.microsoft.com/office/drawing/2014/main" id="{0078973D-755E-CA46-9839-E72A7D2764F0}"/>
              </a:ext>
            </a:extLst>
          </p:cNvPr>
          <p:cNvSpPr/>
          <p:nvPr/>
        </p:nvSpPr>
        <p:spPr>
          <a:xfrm>
            <a:off x="4918834" y="4543618"/>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1" name="直線コネクタ 70">
            <a:extLst>
              <a:ext uri="{FF2B5EF4-FFF2-40B4-BE49-F238E27FC236}">
                <a16:creationId xmlns:a16="http://schemas.microsoft.com/office/drawing/2014/main" id="{A1D5A4DB-56F4-AF4F-A572-D5EE8E8A3A30}"/>
              </a:ext>
            </a:extLst>
          </p:cNvPr>
          <p:cNvCxnSpPr/>
          <p:nvPr/>
        </p:nvCxnSpPr>
        <p:spPr>
          <a:xfrm>
            <a:off x="5013588" y="5413106"/>
            <a:ext cx="0" cy="239257"/>
          </a:xfrm>
          <a:prstGeom prst="line">
            <a:avLst/>
          </a:prstGeom>
          <a:ln w="381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72" name="円/楕円 71">
            <a:extLst>
              <a:ext uri="{FF2B5EF4-FFF2-40B4-BE49-F238E27FC236}">
                <a16:creationId xmlns:a16="http://schemas.microsoft.com/office/drawing/2014/main" id="{ECD07D74-8249-4A44-AFC4-FA2F7A3B629E}"/>
              </a:ext>
            </a:extLst>
          </p:cNvPr>
          <p:cNvSpPr/>
          <p:nvPr/>
        </p:nvSpPr>
        <p:spPr>
          <a:xfrm>
            <a:off x="5536969" y="500540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3" name="直線矢印コネクタ 72">
            <a:extLst>
              <a:ext uri="{FF2B5EF4-FFF2-40B4-BE49-F238E27FC236}">
                <a16:creationId xmlns:a16="http://schemas.microsoft.com/office/drawing/2014/main" id="{BFB49C56-2AA2-D047-B3AA-32F17475E6A8}"/>
              </a:ext>
            </a:extLst>
          </p:cNvPr>
          <p:cNvCxnSpPr>
            <a:stCxn id="70" idx="6"/>
            <a:endCxn id="72" idx="2"/>
          </p:cNvCxnSpPr>
          <p:nvPr/>
        </p:nvCxnSpPr>
        <p:spPr>
          <a:xfrm>
            <a:off x="5103891" y="4636147"/>
            <a:ext cx="433078" cy="46179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D18FC5B0-191E-634A-8586-23D1039018FC}"/>
              </a:ext>
            </a:extLst>
          </p:cNvPr>
          <p:cNvCxnSpPr>
            <a:stCxn id="68" idx="6"/>
            <a:endCxn id="72" idx="2"/>
          </p:cNvCxnSpPr>
          <p:nvPr/>
        </p:nvCxnSpPr>
        <p:spPr>
          <a:xfrm>
            <a:off x="5103890" y="4933421"/>
            <a:ext cx="433079" cy="164517"/>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75" name="円/楕円 74">
            <a:extLst>
              <a:ext uri="{FF2B5EF4-FFF2-40B4-BE49-F238E27FC236}">
                <a16:creationId xmlns:a16="http://schemas.microsoft.com/office/drawing/2014/main" id="{68371600-B49D-C54E-B77C-BBBA7EFFD483}"/>
              </a:ext>
            </a:extLst>
          </p:cNvPr>
          <p:cNvSpPr/>
          <p:nvPr/>
        </p:nvSpPr>
        <p:spPr>
          <a:xfrm>
            <a:off x="4918833" y="5162049"/>
            <a:ext cx="185057" cy="185057"/>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76" name="直線矢印コネクタ 75">
            <a:extLst>
              <a:ext uri="{FF2B5EF4-FFF2-40B4-BE49-F238E27FC236}">
                <a16:creationId xmlns:a16="http://schemas.microsoft.com/office/drawing/2014/main" id="{547DEA14-B359-0140-AE3E-1EE5848A369A}"/>
              </a:ext>
            </a:extLst>
          </p:cNvPr>
          <p:cNvCxnSpPr>
            <a:stCxn id="75" idx="6"/>
            <a:endCxn id="72" idx="2"/>
          </p:cNvCxnSpPr>
          <p:nvPr/>
        </p:nvCxnSpPr>
        <p:spPr>
          <a:xfrm flipV="1">
            <a:off x="5103890" y="5097938"/>
            <a:ext cx="433079" cy="15664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DD1E4CE0-9614-744F-985E-2A324D472FAF}"/>
              </a:ext>
            </a:extLst>
          </p:cNvPr>
          <p:cNvCxnSpPr>
            <a:stCxn id="69" idx="6"/>
            <a:endCxn id="72" idx="2"/>
          </p:cNvCxnSpPr>
          <p:nvPr/>
        </p:nvCxnSpPr>
        <p:spPr>
          <a:xfrm flipV="1">
            <a:off x="5103890" y="5097938"/>
            <a:ext cx="433079" cy="66285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E5D0064C-5D88-914A-9088-AFBB8DAD05B0}"/>
              </a:ext>
            </a:extLst>
          </p:cNvPr>
          <p:cNvCxnSpPr>
            <a:stCxn id="72" idx="6"/>
          </p:cNvCxnSpPr>
          <p:nvPr/>
        </p:nvCxnSpPr>
        <p:spPr>
          <a:xfrm flipV="1">
            <a:off x="5722026" y="5096388"/>
            <a:ext cx="243146" cy="15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1BF4FC1-6C21-4E48-8485-76A4F083E11C}"/>
              </a:ext>
            </a:extLst>
          </p:cNvPr>
          <p:cNvCxnSpPr/>
          <p:nvPr/>
        </p:nvCxnSpPr>
        <p:spPr>
          <a:xfrm>
            <a:off x="6626508" y="5096388"/>
            <a:ext cx="295690" cy="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DDEEBB51-31A9-0245-972A-17B25E8B6713}"/>
              </a:ext>
            </a:extLst>
          </p:cNvPr>
          <p:cNvSpPr txBox="1"/>
          <p:nvPr/>
        </p:nvSpPr>
        <p:spPr>
          <a:xfrm>
            <a:off x="4748714"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81" name="テキスト ボックス 80">
            <a:extLst>
              <a:ext uri="{FF2B5EF4-FFF2-40B4-BE49-F238E27FC236}">
                <a16:creationId xmlns:a16="http://schemas.microsoft.com/office/drawing/2014/main" id="{3082C5A2-43AE-6346-89E9-B20A1B8F1A59}"/>
              </a:ext>
            </a:extLst>
          </p:cNvPr>
          <p:cNvSpPr txBox="1"/>
          <p:nvPr/>
        </p:nvSpPr>
        <p:spPr>
          <a:xfrm>
            <a:off x="5383176"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82" name="テキスト ボックス 81">
            <a:extLst>
              <a:ext uri="{FF2B5EF4-FFF2-40B4-BE49-F238E27FC236}">
                <a16:creationId xmlns:a16="http://schemas.microsoft.com/office/drawing/2014/main" id="{2290B2CE-ED3D-DF45-977F-63ADB4A87D5C}"/>
              </a:ext>
            </a:extLst>
          </p:cNvPr>
          <p:cNvSpPr txBox="1"/>
          <p:nvPr/>
        </p:nvSpPr>
        <p:spPr>
          <a:xfrm>
            <a:off x="6359816"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最終出力</a:t>
            </a: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83" name="テキスト ボックス 82">
            <a:extLst>
              <a:ext uri="{FF2B5EF4-FFF2-40B4-BE49-F238E27FC236}">
                <a16:creationId xmlns:a16="http://schemas.microsoft.com/office/drawing/2014/main" id="{C85DBCD2-B67D-BE41-A044-0534F8D1F7DD}"/>
              </a:ext>
            </a:extLst>
          </p:cNvPr>
          <p:cNvSpPr txBox="1"/>
          <p:nvPr/>
        </p:nvSpPr>
        <p:spPr>
          <a:xfrm>
            <a:off x="7552654"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隠れ層</a:t>
            </a:r>
          </a:p>
        </p:txBody>
      </p:sp>
      <p:sp>
        <p:nvSpPr>
          <p:cNvPr id="84" name="テキスト ボックス 83">
            <a:extLst>
              <a:ext uri="{FF2B5EF4-FFF2-40B4-BE49-F238E27FC236}">
                <a16:creationId xmlns:a16="http://schemas.microsoft.com/office/drawing/2014/main" id="{15299890-5B48-6D44-91F6-18B15B21C0BE}"/>
              </a:ext>
            </a:extLst>
          </p:cNvPr>
          <p:cNvSpPr txBox="1"/>
          <p:nvPr/>
        </p:nvSpPr>
        <p:spPr>
          <a:xfrm>
            <a:off x="8187116" y="5985096"/>
            <a:ext cx="57708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a:t>
            </a:r>
          </a:p>
        </p:txBody>
      </p:sp>
      <p:sp>
        <p:nvSpPr>
          <p:cNvPr id="85" name="テキスト ボックス 84">
            <a:extLst>
              <a:ext uri="{FF2B5EF4-FFF2-40B4-BE49-F238E27FC236}">
                <a16:creationId xmlns:a16="http://schemas.microsoft.com/office/drawing/2014/main" id="{91D35D30-09B7-3744-97A4-6E3E6FC6F211}"/>
              </a:ext>
            </a:extLst>
          </p:cNvPr>
          <p:cNvSpPr txBox="1"/>
          <p:nvPr/>
        </p:nvSpPr>
        <p:spPr>
          <a:xfrm>
            <a:off x="9311395" y="5985095"/>
            <a:ext cx="769441"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最終出力</a:t>
            </a:r>
          </a:p>
        </p:txBody>
      </p:sp>
    </p:spTree>
    <p:extLst>
      <p:ext uri="{BB962C8B-B14F-4D97-AF65-F5344CB8AC3E}">
        <p14:creationId xmlns:p14="http://schemas.microsoft.com/office/powerpoint/2010/main" val="139628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B8E96F-8DEA-A149-93D2-59B3C6417495}"/>
              </a:ext>
            </a:extLst>
          </p:cNvPr>
          <p:cNvSpPr>
            <a:spLocks noGrp="1"/>
          </p:cNvSpPr>
          <p:nvPr>
            <p:ph type="title"/>
          </p:nvPr>
        </p:nvSpPr>
        <p:spPr/>
        <p:txBody>
          <a:bodyPr/>
          <a:lstStyle/>
          <a:p>
            <a:r>
              <a:rPr lang="en-US" altLang="ja-JP" dirty="0" err="1"/>
              <a:t>s</a:t>
            </a:r>
            <a:r>
              <a:rPr kumimoji="1" lang="en-US" altLang="ja-JP" dirty="0" err="1"/>
              <a:t>oftmax</a:t>
            </a:r>
            <a:r>
              <a:rPr kumimoji="1" lang="en-US" altLang="ja-JP" dirty="0"/>
              <a:t> function</a:t>
            </a:r>
            <a:endParaRPr kumimoji="1" lang="ja-JP" altLang="en-US"/>
          </a:p>
        </p:txBody>
      </p:sp>
      <p:cxnSp>
        <p:nvCxnSpPr>
          <p:cNvPr id="4" name="直線矢印コネクタ 3">
            <a:extLst>
              <a:ext uri="{FF2B5EF4-FFF2-40B4-BE49-F238E27FC236}">
                <a16:creationId xmlns:a16="http://schemas.microsoft.com/office/drawing/2014/main" id="{0504F7EE-82E7-F644-8D20-1C14129FBFF4}"/>
              </a:ext>
            </a:extLst>
          </p:cNvPr>
          <p:cNvCxnSpPr>
            <a:stCxn id="31" idx="3"/>
            <a:endCxn id="50" idx="2"/>
          </p:cNvCxnSpPr>
          <p:nvPr/>
        </p:nvCxnSpPr>
        <p:spPr>
          <a:xfrm>
            <a:off x="4374521" y="5399505"/>
            <a:ext cx="3374662" cy="925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C2C096DA-6640-3442-8162-F107726FFC31}"/>
              </a:ext>
            </a:extLst>
          </p:cNvPr>
          <p:cNvCxnSpPr>
            <a:stCxn id="30" idx="3"/>
            <a:endCxn id="48" idx="2"/>
          </p:cNvCxnSpPr>
          <p:nvPr/>
        </p:nvCxnSpPr>
        <p:spPr>
          <a:xfrm>
            <a:off x="4374521" y="4371504"/>
            <a:ext cx="3376785" cy="2993"/>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4A3E01D3-3E9F-8547-90BB-EAB30071BD4B}"/>
              </a:ext>
            </a:extLst>
          </p:cNvPr>
          <p:cNvCxnSpPr>
            <a:stCxn id="29" idx="3"/>
            <a:endCxn id="49" idx="2"/>
          </p:cNvCxnSpPr>
          <p:nvPr/>
        </p:nvCxnSpPr>
        <p:spPr>
          <a:xfrm>
            <a:off x="4374521" y="3325084"/>
            <a:ext cx="3376785" cy="15151"/>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BB9F641A-1F02-A146-9CDC-A8C0AE25A1AC}"/>
              </a:ext>
            </a:extLst>
          </p:cNvPr>
          <p:cNvSpPr/>
          <p:nvPr/>
        </p:nvSpPr>
        <p:spPr>
          <a:xfrm>
            <a:off x="4898353" y="2644838"/>
            <a:ext cx="2242457" cy="3618720"/>
          </a:xfrm>
          <a:prstGeom prst="rect">
            <a:avLst/>
          </a:prstGeom>
          <a:solidFill>
            <a:srgbClr val="FCFBF6"/>
          </a:solidFill>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8" name="テキスト プレースホルダー 2">
            <a:extLst>
              <a:ext uri="{FF2B5EF4-FFF2-40B4-BE49-F238E27FC236}">
                <a16:creationId xmlns:a16="http://schemas.microsoft.com/office/drawing/2014/main" id="{30CE5F67-9710-0541-8C0E-F5858562FA7F}"/>
              </a:ext>
            </a:extLst>
          </p:cNvPr>
          <p:cNvSpPr txBox="1">
            <a:spLocks/>
          </p:cNvSpPr>
          <p:nvPr/>
        </p:nvSpPr>
        <p:spPr>
          <a:xfrm>
            <a:off x="1094554" y="1563078"/>
            <a:ext cx="10002892" cy="33598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u="sng"/>
              <a:t>出力の合計が</a:t>
            </a:r>
            <a:r>
              <a:rPr lang="en-US" altLang="ja-JP" sz="2400" u="sng" dirty="0"/>
              <a:t>1</a:t>
            </a:r>
            <a:r>
              <a:rPr lang="ja-JP" altLang="en-US" sz="2400" u="sng"/>
              <a:t>になり、各ノードの出力が確率として扱えるようになる</a:t>
            </a:r>
            <a:endParaRPr lang="ja-JP" altLang="en-US" sz="2400" u="sng" dirty="0"/>
          </a:p>
        </p:txBody>
      </p:sp>
      <p:sp>
        <p:nvSpPr>
          <p:cNvPr id="9" name="円/楕円 8">
            <a:extLst>
              <a:ext uri="{FF2B5EF4-FFF2-40B4-BE49-F238E27FC236}">
                <a16:creationId xmlns:a16="http://schemas.microsoft.com/office/drawing/2014/main" id="{48C3A04A-DCB4-B347-A938-0315E355F442}"/>
              </a:ext>
            </a:extLst>
          </p:cNvPr>
          <p:cNvSpPr/>
          <p:nvPr/>
        </p:nvSpPr>
        <p:spPr>
          <a:xfrm>
            <a:off x="2253881" y="236642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0" name="円/楕円 9">
            <a:extLst>
              <a:ext uri="{FF2B5EF4-FFF2-40B4-BE49-F238E27FC236}">
                <a16:creationId xmlns:a16="http://schemas.microsoft.com/office/drawing/2014/main" id="{1F62C5D2-E771-2A43-A919-D2E31945F305}"/>
              </a:ext>
            </a:extLst>
          </p:cNvPr>
          <p:cNvSpPr/>
          <p:nvPr/>
        </p:nvSpPr>
        <p:spPr>
          <a:xfrm>
            <a:off x="2253881" y="276850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1" name="円/楕円 10">
            <a:extLst>
              <a:ext uri="{FF2B5EF4-FFF2-40B4-BE49-F238E27FC236}">
                <a16:creationId xmlns:a16="http://schemas.microsoft.com/office/drawing/2014/main" id="{789963D2-89C8-8D4F-84F8-5030A4499AB5}"/>
              </a:ext>
            </a:extLst>
          </p:cNvPr>
          <p:cNvSpPr/>
          <p:nvPr/>
        </p:nvSpPr>
        <p:spPr>
          <a:xfrm>
            <a:off x="2253881" y="317058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2" name="円/楕円 11">
            <a:extLst>
              <a:ext uri="{FF2B5EF4-FFF2-40B4-BE49-F238E27FC236}">
                <a16:creationId xmlns:a16="http://schemas.microsoft.com/office/drawing/2014/main" id="{B6D5811B-D0AE-6343-BC92-B45E8601E189}"/>
              </a:ext>
            </a:extLst>
          </p:cNvPr>
          <p:cNvSpPr/>
          <p:nvPr/>
        </p:nvSpPr>
        <p:spPr>
          <a:xfrm>
            <a:off x="2253881" y="598514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13" name="円/楕円 12">
            <a:extLst>
              <a:ext uri="{FF2B5EF4-FFF2-40B4-BE49-F238E27FC236}">
                <a16:creationId xmlns:a16="http://schemas.microsoft.com/office/drawing/2014/main" id="{E11E9DE2-BE6F-9E4F-B0CE-BA6E2D0730EB}"/>
              </a:ext>
            </a:extLst>
          </p:cNvPr>
          <p:cNvSpPr/>
          <p:nvPr/>
        </p:nvSpPr>
        <p:spPr>
          <a:xfrm>
            <a:off x="3505876" y="4195776"/>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14" name="直線矢印コネクタ 13">
            <a:extLst>
              <a:ext uri="{FF2B5EF4-FFF2-40B4-BE49-F238E27FC236}">
                <a16:creationId xmlns:a16="http://schemas.microsoft.com/office/drawing/2014/main" id="{6EA927B1-C7CA-FF40-93F5-950E9EAEFB6F}"/>
              </a:ext>
            </a:extLst>
          </p:cNvPr>
          <p:cNvCxnSpPr/>
          <p:nvPr/>
        </p:nvCxnSpPr>
        <p:spPr>
          <a:xfrm>
            <a:off x="2589547" y="2534261"/>
            <a:ext cx="916329" cy="182934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817385E-15C4-AE47-92A3-C0151CA3C680}"/>
              </a:ext>
            </a:extLst>
          </p:cNvPr>
          <p:cNvCxnSpPr/>
          <p:nvPr/>
        </p:nvCxnSpPr>
        <p:spPr>
          <a:xfrm>
            <a:off x="2423836" y="3681611"/>
            <a:ext cx="0" cy="2165162"/>
          </a:xfrm>
          <a:prstGeom prst="line">
            <a:avLst/>
          </a:prstGeom>
          <a:ln w="63500">
            <a:solidFill>
              <a:schemeClr val="bg1">
                <a:lumMod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50558C64-1E31-2644-8661-99E18111A660}"/>
              </a:ext>
            </a:extLst>
          </p:cNvPr>
          <p:cNvCxnSpPr/>
          <p:nvPr/>
        </p:nvCxnSpPr>
        <p:spPr>
          <a:xfrm>
            <a:off x="2589547" y="2936341"/>
            <a:ext cx="916329" cy="142726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DFF97537-C63E-FB42-BC53-C974EEE783CB}"/>
              </a:ext>
            </a:extLst>
          </p:cNvPr>
          <p:cNvCxnSpPr/>
          <p:nvPr/>
        </p:nvCxnSpPr>
        <p:spPr>
          <a:xfrm>
            <a:off x="2589547" y="3338421"/>
            <a:ext cx="916329" cy="1025188"/>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FD795B0-D1F8-C849-A76D-785C9605B99A}"/>
              </a:ext>
            </a:extLst>
          </p:cNvPr>
          <p:cNvCxnSpPr/>
          <p:nvPr/>
        </p:nvCxnSpPr>
        <p:spPr>
          <a:xfrm flipV="1">
            <a:off x="2589547" y="4363609"/>
            <a:ext cx="916329" cy="1789372"/>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9" name="円/楕円 18">
            <a:extLst>
              <a:ext uri="{FF2B5EF4-FFF2-40B4-BE49-F238E27FC236}">
                <a16:creationId xmlns:a16="http://schemas.microsoft.com/office/drawing/2014/main" id="{2A6BC4DA-B34D-864F-ACBA-EE80839A01F3}"/>
              </a:ext>
            </a:extLst>
          </p:cNvPr>
          <p:cNvSpPr/>
          <p:nvPr/>
        </p:nvSpPr>
        <p:spPr>
          <a:xfrm>
            <a:off x="3505876" y="3161514"/>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20" name="円/楕円 19">
            <a:extLst>
              <a:ext uri="{FF2B5EF4-FFF2-40B4-BE49-F238E27FC236}">
                <a16:creationId xmlns:a16="http://schemas.microsoft.com/office/drawing/2014/main" id="{6BE77277-2F90-D64E-97E2-6C93EE10080A}"/>
              </a:ext>
            </a:extLst>
          </p:cNvPr>
          <p:cNvSpPr/>
          <p:nvPr/>
        </p:nvSpPr>
        <p:spPr>
          <a:xfrm>
            <a:off x="3503753" y="5230038"/>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cxnSp>
        <p:nvCxnSpPr>
          <p:cNvPr id="21" name="直線矢印コネクタ 20">
            <a:extLst>
              <a:ext uri="{FF2B5EF4-FFF2-40B4-BE49-F238E27FC236}">
                <a16:creationId xmlns:a16="http://schemas.microsoft.com/office/drawing/2014/main" id="{EB83596B-D53D-8C4A-9D7E-429D6CE3F5CF}"/>
              </a:ext>
            </a:extLst>
          </p:cNvPr>
          <p:cNvCxnSpPr>
            <a:stCxn id="9" idx="6"/>
            <a:endCxn id="19" idx="2"/>
          </p:cNvCxnSpPr>
          <p:nvPr/>
        </p:nvCxnSpPr>
        <p:spPr>
          <a:xfrm>
            <a:off x="2589547" y="2534261"/>
            <a:ext cx="916329" cy="79508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BA0560F-8586-574F-B788-73CE0971EC20}"/>
              </a:ext>
            </a:extLst>
          </p:cNvPr>
          <p:cNvCxnSpPr>
            <a:stCxn id="9" idx="6"/>
            <a:endCxn id="20" idx="2"/>
          </p:cNvCxnSpPr>
          <p:nvPr/>
        </p:nvCxnSpPr>
        <p:spPr>
          <a:xfrm>
            <a:off x="2589547" y="2534261"/>
            <a:ext cx="914206" cy="286361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C723310-195B-EA43-9A75-2AB9A6A80AFE}"/>
              </a:ext>
            </a:extLst>
          </p:cNvPr>
          <p:cNvCxnSpPr>
            <a:stCxn id="10" idx="6"/>
            <a:endCxn id="19" idx="2"/>
          </p:cNvCxnSpPr>
          <p:nvPr/>
        </p:nvCxnSpPr>
        <p:spPr>
          <a:xfrm>
            <a:off x="2589547" y="2936341"/>
            <a:ext cx="916329" cy="393006"/>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24FA992F-07A7-0F43-846D-970565E246A0}"/>
              </a:ext>
            </a:extLst>
          </p:cNvPr>
          <p:cNvCxnSpPr>
            <a:stCxn id="10" idx="6"/>
            <a:endCxn id="20" idx="2"/>
          </p:cNvCxnSpPr>
          <p:nvPr/>
        </p:nvCxnSpPr>
        <p:spPr>
          <a:xfrm>
            <a:off x="2589547" y="2936341"/>
            <a:ext cx="914206" cy="246153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503FBF4-569D-FE42-920B-B0315B4CF501}"/>
              </a:ext>
            </a:extLst>
          </p:cNvPr>
          <p:cNvCxnSpPr>
            <a:stCxn id="11" idx="6"/>
            <a:endCxn id="19" idx="2"/>
          </p:cNvCxnSpPr>
          <p:nvPr/>
        </p:nvCxnSpPr>
        <p:spPr>
          <a:xfrm flipV="1">
            <a:off x="2589547" y="3329347"/>
            <a:ext cx="916329" cy="907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673DA52-29BE-0046-AABD-8D32795823E0}"/>
              </a:ext>
            </a:extLst>
          </p:cNvPr>
          <p:cNvCxnSpPr>
            <a:stCxn id="11" idx="6"/>
            <a:endCxn id="20" idx="2"/>
          </p:cNvCxnSpPr>
          <p:nvPr/>
        </p:nvCxnSpPr>
        <p:spPr>
          <a:xfrm>
            <a:off x="2589547" y="3338421"/>
            <a:ext cx="914206" cy="205945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41EDDDE-3235-7445-A1C7-97A4170D499E}"/>
              </a:ext>
            </a:extLst>
          </p:cNvPr>
          <p:cNvCxnSpPr>
            <a:stCxn id="12" idx="6"/>
            <a:endCxn id="19" idx="2"/>
          </p:cNvCxnSpPr>
          <p:nvPr/>
        </p:nvCxnSpPr>
        <p:spPr>
          <a:xfrm flipV="1">
            <a:off x="2589547" y="3329347"/>
            <a:ext cx="916329" cy="2823634"/>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17AB37F4-4104-B04D-848F-9222FAB9EB2C}"/>
              </a:ext>
            </a:extLst>
          </p:cNvPr>
          <p:cNvCxnSpPr>
            <a:stCxn id="12" idx="6"/>
            <a:endCxn id="20" idx="2"/>
          </p:cNvCxnSpPr>
          <p:nvPr/>
        </p:nvCxnSpPr>
        <p:spPr>
          <a:xfrm flipV="1">
            <a:off x="2589547" y="5397871"/>
            <a:ext cx="914206" cy="755110"/>
          </a:xfrm>
          <a:prstGeom prst="straightConnector1">
            <a:avLst/>
          </a:prstGeom>
          <a:ln w="9525">
            <a:solidFill>
              <a:schemeClr val="bg1">
                <a:lumMod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42C330E0-8E4B-1F48-9C05-F917B9593431}"/>
              </a:ext>
            </a:extLst>
          </p:cNvPr>
          <p:cNvSpPr txBox="1"/>
          <p:nvPr/>
        </p:nvSpPr>
        <p:spPr>
          <a:xfrm>
            <a:off x="4021860" y="3158884"/>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2.0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0" name="テキスト ボックス 29">
            <a:extLst>
              <a:ext uri="{FF2B5EF4-FFF2-40B4-BE49-F238E27FC236}">
                <a16:creationId xmlns:a16="http://schemas.microsoft.com/office/drawing/2014/main" id="{3131BB9F-6B3B-2E49-9459-AEE7F2C0A3FE}"/>
              </a:ext>
            </a:extLst>
          </p:cNvPr>
          <p:cNvSpPr txBox="1"/>
          <p:nvPr/>
        </p:nvSpPr>
        <p:spPr>
          <a:xfrm>
            <a:off x="4021860" y="4205304"/>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1.0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1" name="テキスト ボックス 30">
            <a:extLst>
              <a:ext uri="{FF2B5EF4-FFF2-40B4-BE49-F238E27FC236}">
                <a16:creationId xmlns:a16="http://schemas.microsoft.com/office/drawing/2014/main" id="{84D9D250-1137-894A-AE05-C65A99667087}"/>
              </a:ext>
            </a:extLst>
          </p:cNvPr>
          <p:cNvSpPr txBox="1"/>
          <p:nvPr/>
        </p:nvSpPr>
        <p:spPr>
          <a:xfrm>
            <a:off x="4021860" y="5233305"/>
            <a:ext cx="352661"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2" name="テキスト ボックス 31">
            <a:extLst>
              <a:ext uri="{FF2B5EF4-FFF2-40B4-BE49-F238E27FC236}">
                <a16:creationId xmlns:a16="http://schemas.microsoft.com/office/drawing/2014/main" id="{AD2CFA8B-CA22-B642-9AB1-16E1870B26BF}"/>
              </a:ext>
            </a:extLst>
          </p:cNvPr>
          <p:cNvSpPr txBox="1"/>
          <p:nvPr/>
        </p:nvSpPr>
        <p:spPr>
          <a:xfrm>
            <a:off x="7381492" y="5953458"/>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2.0</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a:t>
            </a:r>
            <a:r>
              <a:rPr kumimoji="1" lang="nb-NO"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7.389</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3" name="テキスト ボックス 32">
            <a:extLst>
              <a:ext uri="{FF2B5EF4-FFF2-40B4-BE49-F238E27FC236}">
                <a16:creationId xmlns:a16="http://schemas.microsoft.com/office/drawing/2014/main" id="{F07314F2-FD0F-AB40-9C63-7517CABA3581}"/>
              </a:ext>
            </a:extLst>
          </p:cNvPr>
          <p:cNvSpPr txBox="1"/>
          <p:nvPr/>
        </p:nvSpPr>
        <p:spPr>
          <a:xfrm>
            <a:off x="7381491" y="6202757"/>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1.0</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2.718</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4" name="テキスト ボックス 33">
            <a:extLst>
              <a:ext uri="{FF2B5EF4-FFF2-40B4-BE49-F238E27FC236}">
                <a16:creationId xmlns:a16="http://schemas.microsoft.com/office/drawing/2014/main" id="{12EADBEA-FBF5-5643-A2FE-C6F300E08295}"/>
              </a:ext>
            </a:extLst>
          </p:cNvPr>
          <p:cNvSpPr txBox="1"/>
          <p:nvPr/>
        </p:nvSpPr>
        <p:spPr>
          <a:xfrm>
            <a:off x="7381490" y="6483731"/>
            <a:ext cx="921727" cy="2492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18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0.1</a:t>
            </a:r>
            <a:r>
              <a:rPr kumimoji="1" lang="en-US"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a:t>
            </a:r>
            <a:r>
              <a:rPr kumimoji="1" lang="hr-HR" altLang="ja-JP"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 1.105</a:t>
            </a:r>
            <a:endParaRPr kumimoji="1" lang="ja-JP" altLang="en-US" sz="18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5" name="テキスト ボックス 34">
            <a:extLst>
              <a:ext uri="{FF2B5EF4-FFF2-40B4-BE49-F238E27FC236}">
                <a16:creationId xmlns:a16="http://schemas.microsoft.com/office/drawing/2014/main" id="{391B39A1-3258-1B41-929F-2AF9222C79D7}"/>
              </a:ext>
            </a:extLst>
          </p:cNvPr>
          <p:cNvSpPr txBox="1"/>
          <p:nvPr/>
        </p:nvSpPr>
        <p:spPr>
          <a:xfrm>
            <a:off x="5241359" y="3476818"/>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36" name="直線コネクタ 35">
            <a:extLst>
              <a:ext uri="{FF2B5EF4-FFF2-40B4-BE49-F238E27FC236}">
                <a16:creationId xmlns:a16="http://schemas.microsoft.com/office/drawing/2014/main" id="{6F63562B-27C5-C245-B528-90B74DC8F35F}"/>
              </a:ext>
            </a:extLst>
          </p:cNvPr>
          <p:cNvCxnSpPr/>
          <p:nvPr/>
        </p:nvCxnSpPr>
        <p:spPr>
          <a:xfrm flipV="1">
            <a:off x="5241359" y="3346456"/>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1C14EC1A-17B0-704E-9D3A-D5E9E89236F0}"/>
              </a:ext>
            </a:extLst>
          </p:cNvPr>
          <p:cNvSpPr txBox="1"/>
          <p:nvPr/>
        </p:nvSpPr>
        <p:spPr>
          <a:xfrm>
            <a:off x="5832832" y="2947472"/>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a:ln>
                  <a:noFill/>
                </a:ln>
                <a:solidFill>
                  <a:srgbClr val="000000"/>
                </a:solidFill>
                <a:effectLst/>
                <a:uLnTx/>
                <a:uFillTx/>
                <a:latin typeface="Arial Narrow"/>
                <a:ea typeface="MS PGothic" panose="020B0600070205080204" pitchFamily="50" charset="-128"/>
                <a:cs typeface="Arial Narrow" pitchFamily="34" charset="0"/>
              </a:rPr>
              <a:t>2.0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38" name="テキスト ボックス 37">
            <a:extLst>
              <a:ext uri="{FF2B5EF4-FFF2-40B4-BE49-F238E27FC236}">
                <a16:creationId xmlns:a16="http://schemas.microsoft.com/office/drawing/2014/main" id="{8C3052FA-C99F-754C-9E0C-C5FAB7181104}"/>
              </a:ext>
            </a:extLst>
          </p:cNvPr>
          <p:cNvSpPr txBox="1"/>
          <p:nvPr/>
        </p:nvSpPr>
        <p:spPr>
          <a:xfrm>
            <a:off x="5241359" y="4459851"/>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39" name="直線コネクタ 38">
            <a:extLst>
              <a:ext uri="{FF2B5EF4-FFF2-40B4-BE49-F238E27FC236}">
                <a16:creationId xmlns:a16="http://schemas.microsoft.com/office/drawing/2014/main" id="{C96AB752-DBE6-2541-A24B-2651C1352697}"/>
              </a:ext>
            </a:extLst>
          </p:cNvPr>
          <p:cNvCxnSpPr/>
          <p:nvPr/>
        </p:nvCxnSpPr>
        <p:spPr>
          <a:xfrm flipV="1">
            <a:off x="5241359" y="4329489"/>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037C7825-122F-574C-8230-1AC3788D3896}"/>
              </a:ext>
            </a:extLst>
          </p:cNvPr>
          <p:cNvSpPr txBox="1"/>
          <p:nvPr/>
        </p:nvSpPr>
        <p:spPr>
          <a:xfrm>
            <a:off x="5832832" y="3930505"/>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1.0</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1" name="テキスト ボックス 40">
            <a:extLst>
              <a:ext uri="{FF2B5EF4-FFF2-40B4-BE49-F238E27FC236}">
                <a16:creationId xmlns:a16="http://schemas.microsoft.com/office/drawing/2014/main" id="{F4075F19-7F97-CE46-9B70-B0866853720A}"/>
              </a:ext>
            </a:extLst>
          </p:cNvPr>
          <p:cNvSpPr txBox="1"/>
          <p:nvPr/>
        </p:nvSpPr>
        <p:spPr>
          <a:xfrm>
            <a:off x="5241359" y="5536146"/>
            <a:ext cx="1556516"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2.0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1.0</a:t>
            </a:r>
            <a:r>
              <a:rPr kumimoji="1" lang="en-US" altLang="ja-JP" sz="2400" b="0" i="0" u="none" strike="noStrike" kern="1200" cap="none" spc="0" normalizeH="0" baseline="0" noProof="0" dirty="0">
                <a:ln>
                  <a:noFill/>
                </a:ln>
                <a:solidFill>
                  <a:srgbClr val="000000"/>
                </a:solidFill>
                <a:effectLst/>
                <a:uLnTx/>
                <a:uFillTx/>
                <a:latin typeface="Arial Narrow" charset="0"/>
                <a:ea typeface="MS PGothic" panose="020B0600070205080204" pitchFamily="50" charset="-128"/>
                <a:cs typeface="Arial Narrow" pitchFamily="34" charset="0"/>
              </a:rPr>
              <a:t>+ e</a:t>
            </a:r>
            <a:r>
              <a:rPr kumimoji="1" lang="en-US" altLang="ja-JP" sz="2400" b="0" i="0" u="none" strike="noStrike" kern="1200" cap="none" spc="0" normalizeH="0" baseline="30000" noProof="0" dirty="0">
                <a:ln>
                  <a:noFill/>
                </a:ln>
                <a:solidFill>
                  <a:srgbClr val="000000"/>
                </a:solidFill>
                <a:effectLst/>
                <a:uLnTx/>
                <a:uFillTx/>
                <a:latin typeface="Arial Narrow" charset="0"/>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cxnSp>
        <p:nvCxnSpPr>
          <p:cNvPr id="42" name="直線コネクタ 41">
            <a:extLst>
              <a:ext uri="{FF2B5EF4-FFF2-40B4-BE49-F238E27FC236}">
                <a16:creationId xmlns:a16="http://schemas.microsoft.com/office/drawing/2014/main" id="{BED59BF9-1E56-6240-8CCA-7F1B71FDFFCD}"/>
              </a:ext>
            </a:extLst>
          </p:cNvPr>
          <p:cNvCxnSpPr/>
          <p:nvPr/>
        </p:nvCxnSpPr>
        <p:spPr>
          <a:xfrm flipV="1">
            <a:off x="5241359" y="5405784"/>
            <a:ext cx="1556516" cy="9074"/>
          </a:xfrm>
          <a:prstGeom prst="line">
            <a:avLst/>
          </a:prstGeom>
          <a:ln w="2222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B3977F9-0DD1-DE4D-8176-1C4B667FFD83}"/>
              </a:ext>
            </a:extLst>
          </p:cNvPr>
          <p:cNvSpPr txBox="1"/>
          <p:nvPr/>
        </p:nvSpPr>
        <p:spPr>
          <a:xfrm>
            <a:off x="5832832" y="5006800"/>
            <a:ext cx="373500"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e</a:t>
            </a:r>
            <a:r>
              <a:rPr kumimoji="1" lang="en-US" altLang="ja-JP" sz="2400" b="0" i="0" u="none" strike="noStrike" kern="1200" cap="none" spc="0" normalizeH="0" baseline="30000" noProof="0" dirty="0">
                <a:ln>
                  <a:noFill/>
                </a:ln>
                <a:solidFill>
                  <a:srgbClr val="000000"/>
                </a:solidFill>
                <a:effectLst/>
                <a:uLnTx/>
                <a:uFillTx/>
                <a:latin typeface="Arial Narrow"/>
                <a:ea typeface="MS PGothic" panose="020B0600070205080204" pitchFamily="50" charset="-128"/>
                <a:cs typeface="Arial Narrow" pitchFamily="34" charset="0"/>
              </a:rPr>
              <a:t>0.1</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4" name="テキスト ボックス 43">
            <a:extLst>
              <a:ext uri="{FF2B5EF4-FFF2-40B4-BE49-F238E27FC236}">
                <a16:creationId xmlns:a16="http://schemas.microsoft.com/office/drawing/2014/main" id="{B6746576-6BCE-B841-A436-08A9F8E93C1F}"/>
              </a:ext>
            </a:extLst>
          </p:cNvPr>
          <p:cNvSpPr txBox="1"/>
          <p:nvPr/>
        </p:nvSpPr>
        <p:spPr>
          <a:xfrm>
            <a:off x="8201973" y="3195836"/>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0.659</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5" name="テキスト ボックス 44">
            <a:extLst>
              <a:ext uri="{FF2B5EF4-FFF2-40B4-BE49-F238E27FC236}">
                <a16:creationId xmlns:a16="http://schemas.microsoft.com/office/drawing/2014/main" id="{B653F9F1-5442-5F4B-BA8C-46F7B8C5BC6D}"/>
              </a:ext>
            </a:extLst>
          </p:cNvPr>
          <p:cNvSpPr txBox="1"/>
          <p:nvPr/>
        </p:nvSpPr>
        <p:spPr>
          <a:xfrm>
            <a:off x="8215892" y="4210973"/>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0.242</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6" name="テキスト ボックス 45">
            <a:extLst>
              <a:ext uri="{FF2B5EF4-FFF2-40B4-BE49-F238E27FC236}">
                <a16:creationId xmlns:a16="http://schemas.microsoft.com/office/drawing/2014/main" id="{B59DA232-D6E2-FA4E-8D73-F81F3587F313}"/>
              </a:ext>
            </a:extLst>
          </p:cNvPr>
          <p:cNvSpPr txBox="1"/>
          <p:nvPr/>
        </p:nvSpPr>
        <p:spPr>
          <a:xfrm>
            <a:off x="8215892" y="5235487"/>
            <a:ext cx="634789" cy="3323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en-US" altLang="ja-JP"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0.099</a:t>
            </a:r>
            <a:endParaRPr kumimoji="1" lang="ja-JP" altLang="en-US" sz="24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p:txBody>
      </p:sp>
      <p:sp>
        <p:nvSpPr>
          <p:cNvPr id="47" name="テキスト ボックス 46">
            <a:extLst>
              <a:ext uri="{FF2B5EF4-FFF2-40B4-BE49-F238E27FC236}">
                <a16:creationId xmlns:a16="http://schemas.microsoft.com/office/drawing/2014/main" id="{44B82327-2E7F-204E-85BA-9F42B3E6E2EE}"/>
              </a:ext>
            </a:extLst>
          </p:cNvPr>
          <p:cNvSpPr txBox="1"/>
          <p:nvPr/>
        </p:nvSpPr>
        <p:spPr>
          <a:xfrm>
            <a:off x="5044154" y="2318188"/>
            <a:ext cx="1950855" cy="27699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20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ソフトマックス関数</a:t>
            </a:r>
          </a:p>
        </p:txBody>
      </p:sp>
      <p:sp>
        <p:nvSpPr>
          <p:cNvPr id="48" name="円/楕円 47">
            <a:extLst>
              <a:ext uri="{FF2B5EF4-FFF2-40B4-BE49-F238E27FC236}">
                <a16:creationId xmlns:a16="http://schemas.microsoft.com/office/drawing/2014/main" id="{91423A41-2073-4F4C-A624-34717CC7F8B4}"/>
              </a:ext>
            </a:extLst>
          </p:cNvPr>
          <p:cNvSpPr/>
          <p:nvPr/>
        </p:nvSpPr>
        <p:spPr>
          <a:xfrm>
            <a:off x="7751306" y="4206664"/>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49" name="円/楕円 48">
            <a:extLst>
              <a:ext uri="{FF2B5EF4-FFF2-40B4-BE49-F238E27FC236}">
                <a16:creationId xmlns:a16="http://schemas.microsoft.com/office/drawing/2014/main" id="{747FC5A8-6928-5E4B-B3C1-D744C252E0C7}"/>
              </a:ext>
            </a:extLst>
          </p:cNvPr>
          <p:cNvSpPr/>
          <p:nvPr/>
        </p:nvSpPr>
        <p:spPr>
          <a:xfrm>
            <a:off x="7751306" y="3172402"/>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0" name="円/楕円 49">
            <a:extLst>
              <a:ext uri="{FF2B5EF4-FFF2-40B4-BE49-F238E27FC236}">
                <a16:creationId xmlns:a16="http://schemas.microsoft.com/office/drawing/2014/main" id="{EABAE9DE-29AF-6646-90A8-C9B73F6A09EF}"/>
              </a:ext>
            </a:extLst>
          </p:cNvPr>
          <p:cNvSpPr/>
          <p:nvPr/>
        </p:nvSpPr>
        <p:spPr>
          <a:xfrm>
            <a:off x="7749183" y="5240926"/>
            <a:ext cx="335666" cy="335666"/>
          </a:xfrm>
          <a:prstGeom prst="ellips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t" anchorCtr="0">
            <a:noAutofit/>
          </a:bodyPr>
          <a:lstStyle/>
          <a:p>
            <a:pPr marL="0" marR="0" lvl="0" indent="0" algn="l" defTabSz="914400" rtl="0" eaLnBrk="1" fontAlgn="base" latinLnBrk="0" hangingPunct="1">
              <a:lnSpc>
                <a:spcPct val="90000"/>
              </a:lnSpc>
              <a:spcBef>
                <a:spcPts val="400"/>
              </a:spcBef>
              <a:spcAft>
                <a:spcPct val="0"/>
              </a:spcAft>
              <a:buClrTx/>
              <a:buSzTx/>
              <a:buFontTx/>
              <a:buNone/>
              <a:tabLst/>
              <a:defRPr/>
            </a:pPr>
            <a:endPar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mn-cs"/>
            </a:endParaRPr>
          </a:p>
        </p:txBody>
      </p:sp>
      <p:sp>
        <p:nvSpPr>
          <p:cNvPr id="51" name="テキスト ボックス 50">
            <a:extLst>
              <a:ext uri="{FF2B5EF4-FFF2-40B4-BE49-F238E27FC236}">
                <a16:creationId xmlns:a16="http://schemas.microsoft.com/office/drawing/2014/main" id="{652CE959-754C-364F-9192-C2D1BF0E8272}"/>
              </a:ext>
            </a:extLst>
          </p:cNvPr>
          <p:cNvSpPr txBox="1"/>
          <p:nvPr/>
        </p:nvSpPr>
        <p:spPr>
          <a:xfrm>
            <a:off x="3505876" y="2783302"/>
            <a:ext cx="1154162" cy="207749"/>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出力層の出力</a:t>
            </a:r>
          </a:p>
        </p:txBody>
      </p:sp>
      <p:sp>
        <p:nvSpPr>
          <p:cNvPr id="52" name="テキスト ボックス 51">
            <a:extLst>
              <a:ext uri="{FF2B5EF4-FFF2-40B4-BE49-F238E27FC236}">
                <a16:creationId xmlns:a16="http://schemas.microsoft.com/office/drawing/2014/main" id="{4CDCF25C-48FA-8943-97F1-2ED4692129B6}"/>
              </a:ext>
            </a:extLst>
          </p:cNvPr>
          <p:cNvSpPr txBox="1"/>
          <p:nvPr/>
        </p:nvSpPr>
        <p:spPr>
          <a:xfrm>
            <a:off x="7749183" y="2589707"/>
            <a:ext cx="2375650" cy="466794"/>
          </a:xfrm>
          <a:prstGeom prst="rect">
            <a:avLst/>
          </a:prstGeom>
          <a:noFill/>
          <a:ln w="9525">
            <a:noFill/>
          </a:ln>
        </p:spPr>
        <p:txBody>
          <a:bodyPr vert="horz" wrap="none" lIns="0" tIns="0" rIns="0" bIns="0" rtlCol="0">
            <a:spAutoFit/>
          </a:bodyPr>
          <a:lstStyle/>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出力の合計が１になり</a:t>
            </a:r>
            <a:endParaRPr kumimoji="1" lang="en-US" altLang="ja-JP"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endParaRPr>
          </a:p>
          <a:p>
            <a:pPr marL="0" marR="0" lvl="0" indent="0" algn="l" defTabSz="914400" rtl="0" eaLnBrk="1" fontAlgn="base" latinLnBrk="0" hangingPunct="1">
              <a:lnSpc>
                <a:spcPct val="90000"/>
              </a:lnSpc>
              <a:spcBef>
                <a:spcPts val="400"/>
              </a:spcBef>
              <a:spcAft>
                <a:spcPct val="0"/>
              </a:spcAft>
              <a:buClr>
                <a:srgbClr val="000000"/>
              </a:buClr>
              <a:buSzPct val="100000"/>
              <a:buFontTx/>
              <a:buNone/>
              <a:tabLst/>
              <a:defRPr/>
            </a:pPr>
            <a:r>
              <a:rPr kumimoji="1" lang="ja-JP" altLang="en-US" sz="1500" b="0" i="0" u="none" strike="noStrike" kern="1200" cap="none" spc="0" normalizeH="0" baseline="0" noProof="0" dirty="0">
                <a:ln>
                  <a:noFill/>
                </a:ln>
                <a:solidFill>
                  <a:srgbClr val="000000"/>
                </a:solidFill>
                <a:effectLst/>
                <a:uLnTx/>
                <a:uFillTx/>
                <a:latin typeface="Arial Narrow"/>
                <a:ea typeface="MS PGothic" panose="020B0600070205080204" pitchFamily="50" charset="-128"/>
                <a:cs typeface="Arial Narrow" pitchFamily="34" charset="0"/>
              </a:rPr>
              <a:t>確率として扱えるようになった</a:t>
            </a:r>
          </a:p>
        </p:txBody>
      </p:sp>
    </p:spTree>
    <p:extLst>
      <p:ext uri="{BB962C8B-B14F-4D97-AF65-F5344CB8AC3E}">
        <p14:creationId xmlns:p14="http://schemas.microsoft.com/office/powerpoint/2010/main" val="187528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EAD46D-DDA5-BA4D-9E24-872C2400FD3A}"/>
              </a:ext>
            </a:extLst>
          </p:cNvPr>
          <p:cNvSpPr>
            <a:spLocks noGrp="1"/>
          </p:cNvSpPr>
          <p:nvPr>
            <p:ph type="title"/>
          </p:nvPr>
        </p:nvSpPr>
        <p:spPr/>
        <p:txBody>
          <a:bodyPr/>
          <a:lstStyle/>
          <a:p>
            <a:r>
              <a:rPr lang="en" altLang="ja-JP" dirty="0"/>
              <a:t>6.1 Example: Learning XOR</a:t>
            </a:r>
            <a:endParaRPr kumimoji="1" lang="ja-JP" altLang="en-US"/>
          </a:p>
        </p:txBody>
      </p:sp>
      <p:sp>
        <p:nvSpPr>
          <p:cNvPr id="3" name="コンテンツ プレースホルダー 2">
            <a:extLst>
              <a:ext uri="{FF2B5EF4-FFF2-40B4-BE49-F238E27FC236}">
                <a16:creationId xmlns:a16="http://schemas.microsoft.com/office/drawing/2014/main" id="{2C1EBABF-F69E-7044-9AA9-B447AD5522AC}"/>
              </a:ext>
            </a:extLst>
          </p:cNvPr>
          <p:cNvSpPr>
            <a:spLocks noGrp="1"/>
          </p:cNvSpPr>
          <p:nvPr>
            <p:ph idx="1"/>
          </p:nvPr>
        </p:nvSpPr>
        <p:spPr/>
        <p:txBody>
          <a:bodyPr/>
          <a:lstStyle/>
          <a:p>
            <a:r>
              <a:rPr kumimoji="1" lang="ja-JP" altLang="en-US"/>
              <a:t>板書＋コード</a:t>
            </a:r>
          </a:p>
        </p:txBody>
      </p:sp>
    </p:spTree>
    <p:extLst>
      <p:ext uri="{BB962C8B-B14F-4D97-AF65-F5344CB8AC3E}">
        <p14:creationId xmlns:p14="http://schemas.microsoft.com/office/powerpoint/2010/main" val="251690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D4EAF0-4B69-E24E-BE32-066C1B9FE80B}"/>
              </a:ext>
            </a:extLst>
          </p:cNvPr>
          <p:cNvSpPr>
            <a:spLocks noGrp="1"/>
          </p:cNvSpPr>
          <p:nvPr>
            <p:ph type="title"/>
          </p:nvPr>
        </p:nvSpPr>
        <p:spPr/>
        <p:txBody>
          <a:bodyPr/>
          <a:lstStyle/>
          <a:p>
            <a:r>
              <a:rPr kumimoji="1" lang="en-US" altLang="ja-JP" dirty="0" err="1"/>
              <a:t>Conda</a:t>
            </a:r>
            <a:r>
              <a:rPr kumimoji="1" lang="en-US" altLang="ja-JP" dirty="0"/>
              <a:t> </a:t>
            </a:r>
            <a:r>
              <a:rPr kumimoji="1" lang="ja-JP" altLang="en-US"/>
              <a:t>の使い方</a:t>
            </a:r>
          </a:p>
        </p:txBody>
      </p:sp>
      <p:sp>
        <p:nvSpPr>
          <p:cNvPr id="3" name="コンテンツ プレースホルダー 2">
            <a:extLst>
              <a:ext uri="{FF2B5EF4-FFF2-40B4-BE49-F238E27FC236}">
                <a16:creationId xmlns:a16="http://schemas.microsoft.com/office/drawing/2014/main" id="{E03386C8-B5AE-164D-B18E-3572A3D66C0C}"/>
              </a:ext>
            </a:extLst>
          </p:cNvPr>
          <p:cNvSpPr>
            <a:spLocks noGrp="1"/>
          </p:cNvSpPr>
          <p:nvPr>
            <p:ph idx="1"/>
          </p:nvPr>
        </p:nvSpPr>
        <p:spPr/>
        <p:txBody>
          <a:bodyPr>
            <a:normAutofit lnSpcReduction="10000"/>
          </a:bodyPr>
          <a:lstStyle/>
          <a:p>
            <a:r>
              <a:rPr lang="ja-JP" altLang="en-US">
                <a:cs typeface="Arial Narrow" pitchFamily="34" charset="0"/>
              </a:rPr>
              <a:t>仮想環境の作成</a:t>
            </a:r>
            <a:endParaRPr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作成済み仮想環境の表示</a:t>
            </a:r>
            <a:endParaRPr kumimoji="1"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仮想環境の有効化</a:t>
            </a:r>
            <a:endParaRPr lang="en-US" altLang="ja-JP" dirty="0">
              <a:cs typeface="Arial Narrow" pitchFamily="34" charset="0"/>
            </a:endParaRPr>
          </a:p>
          <a:p>
            <a:endParaRPr kumimoji="1" lang="en-US" altLang="ja-JP" dirty="0">
              <a:cs typeface="Arial Narrow" pitchFamily="34" charset="0"/>
            </a:endParaRPr>
          </a:p>
          <a:p>
            <a:r>
              <a:rPr lang="en-US" altLang="ja-JP" dirty="0">
                <a:cs typeface="Arial Narrow" pitchFamily="34" charset="0"/>
              </a:rPr>
              <a:t>Package </a:t>
            </a:r>
            <a:r>
              <a:rPr lang="ja-JP" altLang="en-US">
                <a:cs typeface="Arial Narrow" pitchFamily="34" charset="0"/>
              </a:rPr>
              <a:t>インストール</a:t>
            </a:r>
            <a:endParaRPr lang="en-US" altLang="ja-JP" dirty="0">
              <a:cs typeface="Arial Narrow" pitchFamily="34" charset="0"/>
            </a:endParaRPr>
          </a:p>
          <a:p>
            <a:endParaRPr kumimoji="1" lang="en-US" altLang="ja-JP" dirty="0">
              <a:cs typeface="Arial Narrow" pitchFamily="34" charset="0"/>
            </a:endParaRPr>
          </a:p>
          <a:p>
            <a:r>
              <a:rPr lang="en-US" altLang="ja-JP" dirty="0">
                <a:cs typeface="Arial Narrow" pitchFamily="34" charset="0"/>
              </a:rPr>
              <a:t>Python</a:t>
            </a:r>
            <a:r>
              <a:rPr lang="ja-JP" altLang="en-US">
                <a:cs typeface="Arial Narrow" pitchFamily="34" charset="0"/>
              </a:rPr>
              <a:t>ファイルの実行</a:t>
            </a:r>
            <a:endParaRPr kumimoji="1" lang="ja-JP" altLang="en-US"/>
          </a:p>
        </p:txBody>
      </p:sp>
      <p:sp>
        <p:nvSpPr>
          <p:cNvPr id="5" name="Rectangle 60">
            <a:extLst>
              <a:ext uri="{FF2B5EF4-FFF2-40B4-BE49-F238E27FC236}">
                <a16:creationId xmlns:a16="http://schemas.microsoft.com/office/drawing/2014/main" id="{D7CF89D8-562B-054C-85BF-A8007E6E0DCA}"/>
              </a:ext>
            </a:extLst>
          </p:cNvPr>
          <p:cNvSpPr/>
          <p:nvPr/>
        </p:nvSpPr>
        <p:spPr>
          <a:xfrm>
            <a:off x="5464987" y="1769579"/>
            <a:ext cx="5862138" cy="505563"/>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a:t>
            </a:r>
            <a:r>
              <a:rPr kumimoji="1" lang="en-US" altLang="ja-JP" sz="2000" b="0" dirty="0" err="1">
                <a:solidFill>
                  <a:schemeClr val="bg1"/>
                </a:solidFill>
                <a:cs typeface="Arial Narrow" pitchFamily="34" charset="0"/>
              </a:rPr>
              <a:t>conda</a:t>
            </a:r>
            <a:r>
              <a:rPr kumimoji="1" lang="en-US" altLang="ja-JP" sz="2000" b="0" dirty="0">
                <a:solidFill>
                  <a:schemeClr val="bg1"/>
                </a:solidFill>
                <a:cs typeface="Arial Narrow" pitchFamily="34" charset="0"/>
              </a:rPr>
              <a:t> create -n </a:t>
            </a:r>
            <a:r>
              <a:rPr lang="en-US" altLang="ja-JP" sz="2000" dirty="0" err="1">
                <a:solidFill>
                  <a:schemeClr val="bg1"/>
                </a:solidFill>
                <a:cs typeface="Arial Narrow" pitchFamily="34" charset="0"/>
              </a:rPr>
              <a:t>hogehoge</a:t>
            </a:r>
            <a:r>
              <a:rPr lang="en-US" altLang="ja-JP" sz="2000" dirty="0">
                <a:solidFill>
                  <a:schemeClr val="bg1"/>
                </a:solidFill>
                <a:cs typeface="Arial Narrow" pitchFamily="34" charset="0"/>
              </a:rPr>
              <a:t> </a:t>
            </a:r>
            <a:r>
              <a:rPr kumimoji="1" lang="en-US" altLang="ja-JP" sz="2000" b="0" dirty="0">
                <a:solidFill>
                  <a:schemeClr val="bg1"/>
                </a:solidFill>
                <a:cs typeface="Arial Narrow" pitchFamily="34" charset="0"/>
              </a:rPr>
              <a:t>python=3.6 pip</a:t>
            </a:r>
          </a:p>
        </p:txBody>
      </p:sp>
      <p:sp>
        <p:nvSpPr>
          <p:cNvPr id="7" name="テキスト ボックス 6">
            <a:extLst>
              <a:ext uri="{FF2B5EF4-FFF2-40B4-BE49-F238E27FC236}">
                <a16:creationId xmlns:a16="http://schemas.microsoft.com/office/drawing/2014/main" id="{CCA8E2C9-B2C6-4347-90F3-D9F4780AEF07}"/>
              </a:ext>
            </a:extLst>
          </p:cNvPr>
          <p:cNvSpPr txBox="1"/>
          <p:nvPr/>
        </p:nvSpPr>
        <p:spPr>
          <a:xfrm>
            <a:off x="7815321" y="2244731"/>
            <a:ext cx="954888"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dirty="0"/>
              <a:t>仮想環境名</a:t>
            </a:r>
            <a:endParaRPr lang="en-US" altLang="ja-JP" dirty="0"/>
          </a:p>
        </p:txBody>
      </p:sp>
      <p:cxnSp>
        <p:nvCxnSpPr>
          <p:cNvPr id="9" name="直線矢印コネクタ 8">
            <a:extLst>
              <a:ext uri="{FF2B5EF4-FFF2-40B4-BE49-F238E27FC236}">
                <a16:creationId xmlns:a16="http://schemas.microsoft.com/office/drawing/2014/main" id="{23621C51-7A29-0A41-95C3-9909D93E3A08}"/>
              </a:ext>
            </a:extLst>
          </p:cNvPr>
          <p:cNvCxnSpPr/>
          <p:nvPr/>
        </p:nvCxnSpPr>
        <p:spPr>
          <a:xfrm flipV="1">
            <a:off x="8479359" y="2056198"/>
            <a:ext cx="0" cy="184915"/>
          </a:xfrm>
          <a:prstGeom prst="straightConnector1">
            <a:avLst/>
          </a:prstGeom>
          <a:ln w="22225">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1" name="Rectangle 60">
            <a:extLst>
              <a:ext uri="{FF2B5EF4-FFF2-40B4-BE49-F238E27FC236}">
                <a16:creationId xmlns:a16="http://schemas.microsoft.com/office/drawing/2014/main" id="{6A00BBCF-C6E4-D24A-AECE-2274D7FD05AD}"/>
              </a:ext>
            </a:extLst>
          </p:cNvPr>
          <p:cNvSpPr/>
          <p:nvPr/>
        </p:nvSpPr>
        <p:spPr>
          <a:xfrm>
            <a:off x="5464987" y="2682992"/>
            <a:ext cx="3497269" cy="46022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a:t>
            </a:r>
            <a:r>
              <a:rPr kumimoji="1" lang="en-US" altLang="ja-JP" sz="2000" b="0" dirty="0" err="1">
                <a:solidFill>
                  <a:schemeClr val="bg1"/>
                </a:solidFill>
                <a:cs typeface="Arial Narrow" pitchFamily="34" charset="0"/>
              </a:rPr>
              <a:t>conda</a:t>
            </a:r>
            <a:r>
              <a:rPr kumimoji="1" lang="en-US" altLang="ja-JP" sz="2000" b="0" dirty="0">
                <a:solidFill>
                  <a:schemeClr val="bg1"/>
                </a:solidFill>
                <a:cs typeface="Arial Narrow" pitchFamily="34" charset="0"/>
              </a:rPr>
              <a:t> info -e</a:t>
            </a:r>
          </a:p>
        </p:txBody>
      </p:sp>
      <p:sp>
        <p:nvSpPr>
          <p:cNvPr id="13" name="Rectangle 60">
            <a:extLst>
              <a:ext uri="{FF2B5EF4-FFF2-40B4-BE49-F238E27FC236}">
                <a16:creationId xmlns:a16="http://schemas.microsoft.com/office/drawing/2014/main" id="{321B193D-6E53-2049-9187-CDD6C0B94169}"/>
              </a:ext>
            </a:extLst>
          </p:cNvPr>
          <p:cNvSpPr/>
          <p:nvPr/>
        </p:nvSpPr>
        <p:spPr>
          <a:xfrm>
            <a:off x="5464987" y="3518898"/>
            <a:ext cx="3987915" cy="62235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activate </a:t>
            </a:r>
            <a:r>
              <a:rPr lang="en-US" altLang="ja-JP" sz="1500" dirty="0" err="1">
                <a:solidFill>
                  <a:schemeClr val="bg1"/>
                </a:solidFill>
                <a:cs typeface="Arial Narrow" pitchFamily="34" charset="0"/>
              </a:rPr>
              <a:t>hogehoge</a:t>
            </a:r>
            <a:endParaRPr kumimoji="1" lang="en-US" altLang="ja-JP" sz="1500" b="0" dirty="0">
              <a:solidFill>
                <a:schemeClr val="bg1"/>
              </a:solidFill>
              <a:cs typeface="Arial Narrow" pitchFamily="34" charset="0"/>
            </a:endParaRPr>
          </a:p>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source activate </a:t>
            </a:r>
            <a:r>
              <a:rPr lang="en-US" altLang="ja-JP" sz="1500" dirty="0" err="1">
                <a:solidFill>
                  <a:schemeClr val="bg1"/>
                </a:solidFill>
                <a:cs typeface="Arial Narrow" pitchFamily="34" charset="0"/>
              </a:rPr>
              <a:t>hogehoge</a:t>
            </a:r>
            <a:endParaRPr kumimoji="1" lang="en-US" altLang="ja-JP" sz="1500" b="0" dirty="0">
              <a:solidFill>
                <a:schemeClr val="bg1"/>
              </a:solidFill>
              <a:cs typeface="Arial Narrow" pitchFamily="34" charset="0"/>
            </a:endParaRPr>
          </a:p>
        </p:txBody>
      </p:sp>
      <p:sp>
        <p:nvSpPr>
          <p:cNvPr id="14" name="テキスト ボックス 13">
            <a:extLst>
              <a:ext uri="{FF2B5EF4-FFF2-40B4-BE49-F238E27FC236}">
                <a16:creationId xmlns:a16="http://schemas.microsoft.com/office/drawing/2014/main" id="{F836E3D3-183F-E041-A39F-84C6ECC8F428}"/>
              </a:ext>
            </a:extLst>
          </p:cNvPr>
          <p:cNvSpPr txBox="1"/>
          <p:nvPr/>
        </p:nvSpPr>
        <p:spPr>
          <a:xfrm>
            <a:off x="7011531" y="4154919"/>
            <a:ext cx="998055"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仮想環境名</a:t>
            </a:r>
            <a:endParaRPr lang="en-US" altLang="ja-JP" dirty="0"/>
          </a:p>
        </p:txBody>
      </p:sp>
      <p:cxnSp>
        <p:nvCxnSpPr>
          <p:cNvPr id="15" name="直線矢印コネクタ 14">
            <a:extLst>
              <a:ext uri="{FF2B5EF4-FFF2-40B4-BE49-F238E27FC236}">
                <a16:creationId xmlns:a16="http://schemas.microsoft.com/office/drawing/2014/main" id="{59E7EC84-1A50-2C4D-BD9E-7A0B2D3B9DBE}"/>
              </a:ext>
            </a:extLst>
          </p:cNvPr>
          <p:cNvCxnSpPr>
            <a:cxnSpLocks/>
            <a:stCxn id="14" idx="0"/>
          </p:cNvCxnSpPr>
          <p:nvPr/>
        </p:nvCxnSpPr>
        <p:spPr>
          <a:xfrm flipV="1">
            <a:off x="7510559" y="4031345"/>
            <a:ext cx="0" cy="123574"/>
          </a:xfrm>
          <a:prstGeom prst="straightConnector1">
            <a:avLst/>
          </a:prstGeom>
          <a:ln w="22225">
            <a:solidFill>
              <a:srgbClr val="FF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6EDCF1C-7C1D-BF4C-A490-74526C34C875}"/>
              </a:ext>
            </a:extLst>
          </p:cNvPr>
          <p:cNvSpPr txBox="1"/>
          <p:nvPr/>
        </p:nvSpPr>
        <p:spPr>
          <a:xfrm>
            <a:off x="8269594" y="3551680"/>
            <a:ext cx="1161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a:t> Windows</a:t>
            </a:r>
          </a:p>
        </p:txBody>
      </p:sp>
      <p:sp>
        <p:nvSpPr>
          <p:cNvPr id="17" name="テキスト ボックス 16">
            <a:extLst>
              <a:ext uri="{FF2B5EF4-FFF2-40B4-BE49-F238E27FC236}">
                <a16:creationId xmlns:a16="http://schemas.microsoft.com/office/drawing/2014/main" id="{3FCC2C4B-9832-954B-92F4-DE836BB5D92A}"/>
              </a:ext>
            </a:extLst>
          </p:cNvPr>
          <p:cNvSpPr txBox="1"/>
          <p:nvPr/>
        </p:nvSpPr>
        <p:spPr>
          <a:xfrm>
            <a:off x="8269593" y="3852231"/>
            <a:ext cx="1161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a:t> Mac / Linux</a:t>
            </a:r>
          </a:p>
        </p:txBody>
      </p:sp>
      <p:sp>
        <p:nvSpPr>
          <p:cNvPr id="18" name="Rectangle 60">
            <a:extLst>
              <a:ext uri="{FF2B5EF4-FFF2-40B4-BE49-F238E27FC236}">
                <a16:creationId xmlns:a16="http://schemas.microsoft.com/office/drawing/2014/main" id="{D08521BE-16E1-9B43-9365-708E95B3E914}"/>
              </a:ext>
            </a:extLst>
          </p:cNvPr>
          <p:cNvSpPr/>
          <p:nvPr/>
        </p:nvSpPr>
        <p:spPr>
          <a:xfrm>
            <a:off x="5464989" y="4583129"/>
            <a:ext cx="5888812" cy="61007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t>
            </a:r>
            <a:r>
              <a:rPr kumimoji="1" lang="en-US" altLang="ja-JP" sz="1500" b="0" dirty="0" err="1">
                <a:solidFill>
                  <a:schemeClr val="bg1"/>
                </a:solidFill>
                <a:cs typeface="Arial Narrow" pitchFamily="34" charset="0"/>
              </a:rPr>
              <a:t>conda</a:t>
            </a:r>
            <a:r>
              <a:rPr kumimoji="1" lang="en-US" altLang="ja-JP" sz="1500" b="0" dirty="0">
                <a:solidFill>
                  <a:schemeClr val="bg1"/>
                </a:solidFill>
                <a:cs typeface="Arial Narrow" pitchFamily="34" charset="0"/>
              </a:rPr>
              <a:t> install </a:t>
            </a:r>
            <a:r>
              <a:rPr kumimoji="1" lang="en-US" altLang="ja-JP" sz="1500" b="0" dirty="0" err="1">
                <a:solidFill>
                  <a:schemeClr val="bg1"/>
                </a:solidFill>
                <a:cs typeface="Arial Narrow" pitchFamily="34" charset="0"/>
              </a:rPr>
              <a:t>scikit</a:t>
            </a:r>
            <a:r>
              <a:rPr kumimoji="1" lang="en-US" altLang="ja-JP" sz="1500" b="0" dirty="0">
                <a:solidFill>
                  <a:schemeClr val="bg1"/>
                </a:solidFill>
                <a:cs typeface="Arial Narrow" pitchFamily="34" charset="0"/>
              </a:rPr>
              <a:t>-learn</a:t>
            </a:r>
          </a:p>
          <a:p>
            <a:pPr>
              <a:lnSpc>
                <a:spcPct val="90000"/>
              </a:lnSpc>
              <a:spcBef>
                <a:spcPts val="400"/>
              </a:spcBef>
              <a:buClr>
                <a:srgbClr val="000000"/>
              </a:buClr>
              <a:buSzPct val="100000"/>
            </a:pPr>
            <a:r>
              <a:rPr kumimoji="1" lang="en-US" altLang="ja-JP" sz="1500" b="0" dirty="0">
                <a:solidFill>
                  <a:schemeClr val="bg1"/>
                </a:solidFill>
                <a:cs typeface="Arial Narrow" pitchFamily="34" charset="0"/>
              </a:rPr>
              <a:t>$ </a:t>
            </a:r>
            <a:r>
              <a:rPr kumimoji="1" lang="en-US" altLang="ja-JP" sz="1500" b="0" dirty="0" err="1">
                <a:solidFill>
                  <a:schemeClr val="bg1"/>
                </a:solidFill>
                <a:cs typeface="Arial Narrow" pitchFamily="34" charset="0"/>
              </a:rPr>
              <a:t>conda</a:t>
            </a:r>
            <a:r>
              <a:rPr kumimoji="1" lang="en-US" altLang="ja-JP" sz="1500" b="0" dirty="0">
                <a:solidFill>
                  <a:schemeClr val="bg1"/>
                </a:solidFill>
                <a:cs typeface="Arial Narrow" pitchFamily="34" charset="0"/>
              </a:rPr>
              <a:t> install </a:t>
            </a:r>
            <a:r>
              <a:rPr kumimoji="1" lang="en-US" altLang="ja-JP" sz="1500" b="0" dirty="0" err="1">
                <a:solidFill>
                  <a:schemeClr val="bg1"/>
                </a:solidFill>
                <a:cs typeface="Arial Narrow" pitchFamily="34" charset="0"/>
              </a:rPr>
              <a:t>scikit</a:t>
            </a:r>
            <a:r>
              <a:rPr kumimoji="1" lang="en-US" altLang="ja-JP" sz="1500" b="0" dirty="0">
                <a:solidFill>
                  <a:schemeClr val="bg1"/>
                </a:solidFill>
                <a:cs typeface="Arial Narrow" pitchFamily="34" charset="0"/>
              </a:rPr>
              <a:t>-learn pandas </a:t>
            </a:r>
            <a:r>
              <a:rPr kumimoji="1" lang="en-US" altLang="ja-JP" sz="1500" b="0" dirty="0" err="1">
                <a:solidFill>
                  <a:schemeClr val="bg1"/>
                </a:solidFill>
                <a:cs typeface="Arial Narrow" pitchFamily="34" charset="0"/>
              </a:rPr>
              <a:t>numpy</a:t>
            </a:r>
            <a:endParaRPr kumimoji="1" lang="en-US" altLang="ja-JP" sz="1500" b="0" dirty="0">
              <a:solidFill>
                <a:schemeClr val="bg1"/>
              </a:solidFill>
              <a:cs typeface="Arial Narrow" pitchFamily="34" charset="0"/>
            </a:endParaRPr>
          </a:p>
        </p:txBody>
      </p:sp>
      <p:sp>
        <p:nvSpPr>
          <p:cNvPr id="19" name="テキスト ボックス 18">
            <a:extLst>
              <a:ext uri="{FF2B5EF4-FFF2-40B4-BE49-F238E27FC236}">
                <a16:creationId xmlns:a16="http://schemas.microsoft.com/office/drawing/2014/main" id="{B5DD27D5-2D1E-5A4A-898B-4079AF4A5744}"/>
              </a:ext>
            </a:extLst>
          </p:cNvPr>
          <p:cNvSpPr txBox="1"/>
          <p:nvPr/>
        </p:nvSpPr>
        <p:spPr>
          <a:xfrm>
            <a:off x="9431488" y="4892819"/>
            <a:ext cx="1674321" cy="230251"/>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まとめて記述も可能</a:t>
            </a:r>
            <a:endParaRPr lang="en-US" altLang="ja-JP" dirty="0"/>
          </a:p>
        </p:txBody>
      </p:sp>
      <p:sp>
        <p:nvSpPr>
          <p:cNvPr id="20" name="テキスト ボックス 19">
            <a:extLst>
              <a:ext uri="{FF2B5EF4-FFF2-40B4-BE49-F238E27FC236}">
                <a16:creationId xmlns:a16="http://schemas.microsoft.com/office/drawing/2014/main" id="{8C0792FC-6E8C-3F47-B5EB-782ADC31F004}"/>
              </a:ext>
            </a:extLst>
          </p:cNvPr>
          <p:cNvSpPr txBox="1"/>
          <p:nvPr/>
        </p:nvSpPr>
        <p:spPr>
          <a:xfrm>
            <a:off x="9431488" y="4632429"/>
            <a:ext cx="1889895"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ja-JP" altLang="en-US"/>
              <a:t>１つずつインストール</a:t>
            </a:r>
            <a:endParaRPr lang="en-US" altLang="ja-JP" dirty="0"/>
          </a:p>
        </p:txBody>
      </p:sp>
      <p:sp>
        <p:nvSpPr>
          <p:cNvPr id="21" name="Rectangle 60">
            <a:extLst>
              <a:ext uri="{FF2B5EF4-FFF2-40B4-BE49-F238E27FC236}">
                <a16:creationId xmlns:a16="http://schemas.microsoft.com/office/drawing/2014/main" id="{7A389E6E-7CF1-0E40-8727-2593FDF7BDC9}"/>
              </a:ext>
            </a:extLst>
          </p:cNvPr>
          <p:cNvSpPr/>
          <p:nvPr/>
        </p:nvSpPr>
        <p:spPr>
          <a:xfrm>
            <a:off x="5464987" y="5534981"/>
            <a:ext cx="5952566" cy="451367"/>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1600" b="0" dirty="0">
                <a:solidFill>
                  <a:schemeClr val="bg1"/>
                </a:solidFill>
                <a:cs typeface="Arial Narrow" pitchFamily="34" charset="0"/>
              </a:rPr>
              <a:t>$ (</a:t>
            </a:r>
            <a:r>
              <a:rPr kumimoji="1" lang="en-US" altLang="ja-JP" sz="1600" b="0" dirty="0" err="1">
                <a:solidFill>
                  <a:schemeClr val="bg1"/>
                </a:solidFill>
                <a:cs typeface="Arial Narrow" pitchFamily="34" charset="0"/>
              </a:rPr>
              <a:t>hogehoge</a:t>
            </a:r>
            <a:r>
              <a:rPr kumimoji="1" lang="en-US" altLang="ja-JP" sz="1600" b="0" dirty="0">
                <a:solidFill>
                  <a:schemeClr val="bg1"/>
                </a:solidFill>
                <a:cs typeface="Arial Narrow" pitchFamily="34" charset="0"/>
              </a:rPr>
              <a:t>) python </a:t>
            </a:r>
            <a:r>
              <a:rPr lang="en-US" altLang="ja-JP" sz="1600" dirty="0" err="1">
                <a:solidFill>
                  <a:schemeClr val="bg1"/>
                </a:solidFill>
                <a:cs typeface="Arial Narrow" pitchFamily="34" charset="0"/>
              </a:rPr>
              <a:t>brabrabra</a:t>
            </a:r>
            <a:r>
              <a:rPr kumimoji="1" lang="en-US" altLang="ja-JP" sz="1600" b="0" dirty="0" err="1">
                <a:solidFill>
                  <a:schemeClr val="bg1"/>
                </a:solidFill>
                <a:cs typeface="Arial Narrow" pitchFamily="34" charset="0"/>
              </a:rPr>
              <a:t>.py</a:t>
            </a:r>
            <a:endParaRPr kumimoji="1" lang="en-US" altLang="ja-JP" sz="1600" b="0" dirty="0">
              <a:solidFill>
                <a:schemeClr val="bg1"/>
              </a:solidFill>
              <a:cs typeface="Arial Narrow" pitchFamily="34" charset="0"/>
            </a:endParaRPr>
          </a:p>
        </p:txBody>
      </p:sp>
      <p:sp>
        <p:nvSpPr>
          <p:cNvPr id="22" name="テキスト ボックス 21">
            <a:extLst>
              <a:ext uri="{FF2B5EF4-FFF2-40B4-BE49-F238E27FC236}">
                <a16:creationId xmlns:a16="http://schemas.microsoft.com/office/drawing/2014/main" id="{507B51AB-400A-2545-A2E4-E4F8150CADD5}"/>
              </a:ext>
            </a:extLst>
          </p:cNvPr>
          <p:cNvSpPr txBox="1"/>
          <p:nvPr/>
        </p:nvSpPr>
        <p:spPr>
          <a:xfrm>
            <a:off x="9446375" y="5644480"/>
            <a:ext cx="1939301" cy="232367"/>
          </a:xfrm>
          <a:prstGeom prst="rect">
            <a:avLst/>
          </a:prstGeom>
          <a:solidFill>
            <a:schemeClr val="accent2">
              <a:lumMod val="90000"/>
            </a:schemeClr>
          </a:solidFill>
          <a:ln w="9525">
            <a:noFill/>
          </a:ln>
        </p:spPr>
        <p:txBody>
          <a:bodyPr vert="horz" wrap="square" lIns="36000" tIns="18000" rIns="0" bIns="18000" rtlCol="0">
            <a:spAutoFit/>
          </a:bodyPr>
          <a:lstStyle>
            <a:defPPr>
              <a:defRPr lang="de-DE"/>
            </a:defPPr>
            <a:lvl1pPr>
              <a:lnSpc>
                <a:spcPct val="90000"/>
              </a:lnSpc>
              <a:spcBef>
                <a:spcPts val="400"/>
              </a:spcBef>
              <a:buClr>
                <a:srgbClr val="000000"/>
              </a:buClr>
              <a:buSzPct val="100000"/>
              <a:defRPr kumimoji="1" sz="1400" b="0">
                <a:cs typeface="Arial Narrow" pitchFamily="34" charset="0"/>
              </a:defRPr>
            </a:lvl1pPr>
          </a:lstStyle>
          <a:p>
            <a:r>
              <a:rPr lang="en-US" altLang="ja-JP" dirty="0" err="1"/>
              <a:t>brabrabra.py</a:t>
            </a:r>
            <a:r>
              <a:rPr lang="ja-JP" altLang="en-US"/>
              <a:t>を実行</a:t>
            </a:r>
            <a:endParaRPr lang="en-US" altLang="ja-JP" dirty="0"/>
          </a:p>
        </p:txBody>
      </p:sp>
    </p:spTree>
    <p:extLst>
      <p:ext uri="{BB962C8B-B14F-4D97-AF65-F5344CB8AC3E}">
        <p14:creationId xmlns:p14="http://schemas.microsoft.com/office/powerpoint/2010/main" val="266288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CD36B-5755-1F40-BC96-57DF68B1CE0E}"/>
              </a:ext>
            </a:extLst>
          </p:cNvPr>
          <p:cNvSpPr>
            <a:spLocks noGrp="1"/>
          </p:cNvSpPr>
          <p:nvPr>
            <p:ph type="title"/>
          </p:nvPr>
        </p:nvSpPr>
        <p:spPr>
          <a:xfrm>
            <a:off x="838200" y="365125"/>
            <a:ext cx="10515600" cy="1325563"/>
          </a:xfrm>
        </p:spPr>
        <p:txBody>
          <a:bodyPr/>
          <a:lstStyle/>
          <a:p>
            <a:r>
              <a:rPr kumimoji="1" lang="en-US" altLang="ja-JP" dirty="0"/>
              <a:t>pip install</a:t>
            </a:r>
            <a:endParaRPr kumimoji="1" lang="ja-JP" altLang="en-US"/>
          </a:p>
        </p:txBody>
      </p:sp>
      <p:sp>
        <p:nvSpPr>
          <p:cNvPr id="7" name="Rectangle 60">
            <a:extLst>
              <a:ext uri="{FF2B5EF4-FFF2-40B4-BE49-F238E27FC236}">
                <a16:creationId xmlns:a16="http://schemas.microsoft.com/office/drawing/2014/main" id="{9A108669-FF13-444C-9DB8-08F76DB1A125}"/>
              </a:ext>
            </a:extLst>
          </p:cNvPr>
          <p:cNvSpPr/>
          <p:nvPr/>
        </p:nvSpPr>
        <p:spPr>
          <a:xfrm>
            <a:off x="927797" y="2154132"/>
            <a:ext cx="3718720" cy="35667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install </a:t>
            </a:r>
            <a:r>
              <a:rPr kumimoji="1" lang="en-US" altLang="ja-JP" sz="2000" b="0" dirty="0" err="1">
                <a:solidFill>
                  <a:schemeClr val="bg1"/>
                </a:solidFill>
                <a:cs typeface="Arial Narrow" pitchFamily="34" charset="0"/>
              </a:rPr>
              <a:t>scikit</a:t>
            </a:r>
            <a:r>
              <a:rPr kumimoji="1" lang="en-US" altLang="ja-JP" sz="2000" b="0" dirty="0">
                <a:solidFill>
                  <a:schemeClr val="bg1"/>
                </a:solidFill>
                <a:cs typeface="Arial Narrow" pitchFamily="34" charset="0"/>
              </a:rPr>
              <a:t>-learn</a:t>
            </a:r>
          </a:p>
        </p:txBody>
      </p:sp>
      <p:sp>
        <p:nvSpPr>
          <p:cNvPr id="8" name="テキスト ボックス 7">
            <a:extLst>
              <a:ext uri="{FF2B5EF4-FFF2-40B4-BE49-F238E27FC236}">
                <a16:creationId xmlns:a16="http://schemas.microsoft.com/office/drawing/2014/main" id="{2DF214C6-A38D-834D-9747-D0C6017F5B55}"/>
              </a:ext>
            </a:extLst>
          </p:cNvPr>
          <p:cNvSpPr txBox="1"/>
          <p:nvPr/>
        </p:nvSpPr>
        <p:spPr>
          <a:xfrm>
            <a:off x="930210" y="2876906"/>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ja-JP" altLang="en-US" sz="2400" b="0">
                <a:latin typeface="+mn-lt"/>
                <a:cs typeface="Arial Narrow" pitchFamily="34" charset="0"/>
              </a:rPr>
              <a:t>パッケージ</a:t>
            </a:r>
            <a:r>
              <a:rPr kumimoji="1" lang="ja-JP" altLang="en-US" sz="2400" b="0" dirty="0">
                <a:latin typeface="+mn-lt"/>
                <a:cs typeface="Arial Narrow" pitchFamily="34" charset="0"/>
              </a:rPr>
              <a:t>のアンインストール</a:t>
            </a:r>
            <a:endParaRPr kumimoji="1" lang="en-US" altLang="ja-JP" sz="2400" b="0" noProof="0" dirty="0">
              <a:latin typeface="+mn-lt"/>
              <a:cs typeface="Arial Narrow" pitchFamily="34" charset="0"/>
            </a:endParaRPr>
          </a:p>
        </p:txBody>
      </p:sp>
      <p:sp>
        <p:nvSpPr>
          <p:cNvPr id="9" name="Rectangle 60">
            <a:extLst>
              <a:ext uri="{FF2B5EF4-FFF2-40B4-BE49-F238E27FC236}">
                <a16:creationId xmlns:a16="http://schemas.microsoft.com/office/drawing/2014/main" id="{A467DBAA-001A-C847-93CB-F93FD64EE213}"/>
              </a:ext>
            </a:extLst>
          </p:cNvPr>
          <p:cNvSpPr/>
          <p:nvPr/>
        </p:nvSpPr>
        <p:spPr>
          <a:xfrm>
            <a:off x="927797" y="3173448"/>
            <a:ext cx="3718720" cy="405549"/>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uninstall </a:t>
            </a:r>
            <a:r>
              <a:rPr kumimoji="1" lang="en-US" altLang="ja-JP" sz="2000" b="0" dirty="0" err="1">
                <a:solidFill>
                  <a:schemeClr val="bg1"/>
                </a:solidFill>
                <a:cs typeface="Arial Narrow" pitchFamily="34" charset="0"/>
              </a:rPr>
              <a:t>scikit</a:t>
            </a:r>
            <a:r>
              <a:rPr kumimoji="1" lang="en-US" altLang="ja-JP" sz="2000" b="0" dirty="0">
                <a:solidFill>
                  <a:schemeClr val="bg1"/>
                </a:solidFill>
                <a:cs typeface="Arial Narrow" pitchFamily="34" charset="0"/>
              </a:rPr>
              <a:t>-learn</a:t>
            </a:r>
          </a:p>
        </p:txBody>
      </p:sp>
      <p:sp>
        <p:nvSpPr>
          <p:cNvPr id="10" name="テキスト ボックス 9">
            <a:extLst>
              <a:ext uri="{FF2B5EF4-FFF2-40B4-BE49-F238E27FC236}">
                <a16:creationId xmlns:a16="http://schemas.microsoft.com/office/drawing/2014/main" id="{5FD495DA-83EA-8945-B1D5-CC6638CF4E01}"/>
              </a:ext>
            </a:extLst>
          </p:cNvPr>
          <p:cNvSpPr txBox="1"/>
          <p:nvPr/>
        </p:nvSpPr>
        <p:spPr>
          <a:xfrm>
            <a:off x="838200" y="3848284"/>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latin typeface="+mn-lt"/>
                <a:cs typeface="Arial Narrow" pitchFamily="34" charset="0"/>
              </a:rPr>
              <a:t> </a:t>
            </a:r>
            <a:r>
              <a:rPr kumimoji="1" lang="ja-JP" altLang="en-US" sz="2400" b="0" dirty="0">
                <a:latin typeface="+mn-lt"/>
                <a:cs typeface="Arial Narrow" pitchFamily="34" charset="0"/>
              </a:rPr>
              <a:t>インストール済み一覧の確認</a:t>
            </a:r>
            <a:endParaRPr kumimoji="1" lang="en-US" altLang="ja-JP" sz="2400" b="0" noProof="0" dirty="0">
              <a:latin typeface="+mn-lt"/>
              <a:cs typeface="Arial Narrow" pitchFamily="34" charset="0"/>
            </a:endParaRPr>
          </a:p>
        </p:txBody>
      </p:sp>
      <p:sp>
        <p:nvSpPr>
          <p:cNvPr id="11" name="Rectangle 60">
            <a:extLst>
              <a:ext uri="{FF2B5EF4-FFF2-40B4-BE49-F238E27FC236}">
                <a16:creationId xmlns:a16="http://schemas.microsoft.com/office/drawing/2014/main" id="{F28C678E-FB52-1945-B400-92865682A99D}"/>
              </a:ext>
            </a:extLst>
          </p:cNvPr>
          <p:cNvSpPr/>
          <p:nvPr/>
        </p:nvSpPr>
        <p:spPr>
          <a:xfrm>
            <a:off x="927797" y="4197772"/>
            <a:ext cx="3718720" cy="352603"/>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freeze</a:t>
            </a:r>
          </a:p>
        </p:txBody>
      </p:sp>
      <p:sp>
        <p:nvSpPr>
          <p:cNvPr id="12" name="テキスト ボックス 11">
            <a:extLst>
              <a:ext uri="{FF2B5EF4-FFF2-40B4-BE49-F238E27FC236}">
                <a16:creationId xmlns:a16="http://schemas.microsoft.com/office/drawing/2014/main" id="{3D0896F5-864A-2F4F-B5C5-E255DFC2B2A2}"/>
              </a:ext>
            </a:extLst>
          </p:cNvPr>
          <p:cNvSpPr txBox="1"/>
          <p:nvPr/>
        </p:nvSpPr>
        <p:spPr>
          <a:xfrm>
            <a:off x="6459885" y="1806906"/>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ja-JP" altLang="en-US" sz="2400" b="0" noProof="0">
                <a:latin typeface="+mn-lt"/>
                <a:cs typeface="Arial Narrow" pitchFamily="34" charset="0"/>
              </a:rPr>
              <a:t>まとめて</a:t>
            </a:r>
            <a:r>
              <a:rPr kumimoji="1" lang="ja-JP" altLang="en-US" sz="2400" b="0" noProof="0" dirty="0">
                <a:latin typeface="+mn-lt"/>
                <a:cs typeface="Arial Narrow" pitchFamily="34" charset="0"/>
              </a:rPr>
              <a:t>インストール</a:t>
            </a:r>
            <a:endParaRPr kumimoji="1" lang="en-US" altLang="ja-JP" sz="2400" b="0" noProof="0" dirty="0">
              <a:latin typeface="+mn-lt"/>
              <a:cs typeface="Arial Narrow" pitchFamily="34" charset="0"/>
            </a:endParaRPr>
          </a:p>
        </p:txBody>
      </p:sp>
      <p:sp>
        <p:nvSpPr>
          <p:cNvPr id="13" name="Rectangle 60">
            <a:extLst>
              <a:ext uri="{FF2B5EF4-FFF2-40B4-BE49-F238E27FC236}">
                <a16:creationId xmlns:a16="http://schemas.microsoft.com/office/drawing/2014/main" id="{466DACC3-3320-CC49-B3D3-B6AC83F0E152}"/>
              </a:ext>
            </a:extLst>
          </p:cNvPr>
          <p:cNvSpPr/>
          <p:nvPr/>
        </p:nvSpPr>
        <p:spPr>
          <a:xfrm>
            <a:off x="6459885" y="2130068"/>
            <a:ext cx="4127904" cy="384522"/>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install -r </a:t>
            </a:r>
            <a:r>
              <a:rPr kumimoji="1" lang="en-US" altLang="ja-JP" sz="2000" b="0" dirty="0" err="1">
                <a:solidFill>
                  <a:schemeClr val="bg1"/>
                </a:solidFill>
                <a:cs typeface="Arial Narrow" pitchFamily="34" charset="0"/>
              </a:rPr>
              <a:t>requirements.txt</a:t>
            </a:r>
            <a:endParaRPr kumimoji="1" lang="en-US" altLang="ja-JP" sz="2000" b="0" dirty="0">
              <a:solidFill>
                <a:schemeClr val="bg1"/>
              </a:solidFill>
              <a:cs typeface="Arial Narrow" pitchFamily="34" charset="0"/>
            </a:endParaRPr>
          </a:p>
        </p:txBody>
      </p:sp>
      <p:sp>
        <p:nvSpPr>
          <p:cNvPr id="14" name="テキスト ボックス 13">
            <a:extLst>
              <a:ext uri="{FF2B5EF4-FFF2-40B4-BE49-F238E27FC236}">
                <a16:creationId xmlns:a16="http://schemas.microsoft.com/office/drawing/2014/main" id="{AF7EA741-C75F-4741-80D5-A2FFB15C3BBB}"/>
              </a:ext>
            </a:extLst>
          </p:cNvPr>
          <p:cNvSpPr txBox="1"/>
          <p:nvPr/>
        </p:nvSpPr>
        <p:spPr>
          <a:xfrm>
            <a:off x="930210" y="1851525"/>
            <a:ext cx="4801768"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cs typeface="Arial Narrow" pitchFamily="34" charset="0"/>
              </a:rPr>
              <a:t> </a:t>
            </a:r>
            <a:r>
              <a:rPr kumimoji="1" lang="ja-JP" altLang="en-US" sz="2400" b="0" dirty="0">
                <a:cs typeface="Arial Narrow" pitchFamily="34" charset="0"/>
              </a:rPr>
              <a:t>パッケージのインストール</a:t>
            </a:r>
          </a:p>
        </p:txBody>
      </p:sp>
      <p:sp>
        <p:nvSpPr>
          <p:cNvPr id="17" name="テキスト ボックス 16">
            <a:extLst>
              <a:ext uri="{FF2B5EF4-FFF2-40B4-BE49-F238E27FC236}">
                <a16:creationId xmlns:a16="http://schemas.microsoft.com/office/drawing/2014/main" id="{F0C212D2-E5DE-824E-AD09-CFBED0D91FFD}"/>
              </a:ext>
            </a:extLst>
          </p:cNvPr>
          <p:cNvSpPr txBox="1"/>
          <p:nvPr/>
        </p:nvSpPr>
        <p:spPr>
          <a:xfrm>
            <a:off x="6459885" y="2616436"/>
            <a:ext cx="5002199" cy="557012"/>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000" b="0" dirty="0" err="1">
                <a:cs typeface="Arial Narrow" pitchFamily="34" charset="0"/>
              </a:rPr>
              <a:t>requirements.txt</a:t>
            </a:r>
            <a:r>
              <a:rPr kumimoji="1" lang="en-US" altLang="ja-JP" sz="2000" b="0" dirty="0">
                <a:cs typeface="Arial Narrow" pitchFamily="34" charset="0"/>
              </a:rPr>
              <a:t> </a:t>
            </a:r>
            <a:r>
              <a:rPr kumimoji="1" lang="ja-JP" altLang="en-US" sz="2000" b="0">
                <a:cs typeface="Arial Narrow" pitchFamily="34" charset="0"/>
              </a:rPr>
              <a:t>内</a:t>
            </a:r>
            <a:r>
              <a:rPr lang="ja-JP" altLang="en-US" sz="2000">
                <a:cs typeface="Arial Narrow" pitchFamily="34" charset="0"/>
              </a:rPr>
              <a:t>に記載した</a:t>
            </a:r>
            <a:r>
              <a:rPr kumimoji="1" lang="ja-JP" altLang="en-US" sz="2000" b="0">
                <a:cs typeface="Arial Narrow" pitchFamily="34" charset="0"/>
              </a:rPr>
              <a:t>パッケージを一括でインストール</a:t>
            </a:r>
            <a:endParaRPr kumimoji="1" lang="ja-JP" altLang="en-US" sz="2000" b="0" noProof="0" dirty="0">
              <a:latin typeface="+mn-lt"/>
              <a:cs typeface="Arial Narrow" pitchFamily="34" charset="0"/>
            </a:endParaRPr>
          </a:p>
        </p:txBody>
      </p:sp>
      <p:sp>
        <p:nvSpPr>
          <p:cNvPr id="18" name="Rectangle 60">
            <a:extLst>
              <a:ext uri="{FF2B5EF4-FFF2-40B4-BE49-F238E27FC236}">
                <a16:creationId xmlns:a16="http://schemas.microsoft.com/office/drawing/2014/main" id="{361EC79B-C37A-704D-8177-E3A6570C5071}"/>
              </a:ext>
            </a:extLst>
          </p:cNvPr>
          <p:cNvSpPr/>
          <p:nvPr/>
        </p:nvSpPr>
        <p:spPr>
          <a:xfrm>
            <a:off x="927797" y="5335257"/>
            <a:ext cx="4053277" cy="401336"/>
          </a:xfrm>
          <a:prstGeom prst="rect">
            <a:avLst/>
          </a:prstGeom>
          <a:solidFill>
            <a:schemeClr val="tx1">
              <a:lumMod val="85000"/>
              <a:lumOff val="15000"/>
            </a:schemeClr>
          </a:solidFill>
          <a:ln w="9525">
            <a:solidFill>
              <a:schemeClr val="accent3"/>
            </a:solidFill>
          </a:ln>
          <a:effectLst/>
        </p:spPr>
        <p:style>
          <a:lnRef idx="1">
            <a:schemeClr val="accent1"/>
          </a:lnRef>
          <a:fillRef idx="0">
            <a:schemeClr val="accent1"/>
          </a:fillRef>
          <a:effectRef idx="0">
            <a:schemeClr val="accent1"/>
          </a:effectRef>
          <a:fontRef idx="minor">
            <a:schemeClr val="tx1"/>
          </a:fontRef>
        </p:style>
        <p:txBody>
          <a:bodyPr lIns="72000" tIns="72000" rIns="72000" bIns="72000" rtlCol="0" anchor="ctr" anchorCtr="0">
            <a:noAutofit/>
          </a:bodyPr>
          <a:lstStyle/>
          <a:p>
            <a:pPr>
              <a:lnSpc>
                <a:spcPct val="90000"/>
              </a:lnSpc>
              <a:spcBef>
                <a:spcPts val="400"/>
              </a:spcBef>
              <a:buClr>
                <a:srgbClr val="000000"/>
              </a:buClr>
              <a:buSzPct val="100000"/>
            </a:pPr>
            <a:r>
              <a:rPr kumimoji="1" lang="en-US" altLang="ja-JP" sz="2000" b="0" dirty="0">
                <a:solidFill>
                  <a:schemeClr val="bg1"/>
                </a:solidFill>
                <a:cs typeface="Arial Narrow" pitchFamily="34" charset="0"/>
              </a:rPr>
              <a:t>$ pip freeze &gt; </a:t>
            </a:r>
            <a:r>
              <a:rPr kumimoji="1" lang="en-US" altLang="ja-JP" sz="2000" b="0" dirty="0" err="1">
                <a:solidFill>
                  <a:schemeClr val="bg1"/>
                </a:solidFill>
                <a:cs typeface="Arial Narrow" pitchFamily="34" charset="0"/>
              </a:rPr>
              <a:t>requirements.txt</a:t>
            </a:r>
            <a:endParaRPr kumimoji="1" lang="en-US" altLang="ja-JP" sz="2000" b="0" dirty="0">
              <a:solidFill>
                <a:schemeClr val="bg1"/>
              </a:solidFill>
              <a:cs typeface="Arial Narrow" pitchFamily="34" charset="0"/>
            </a:endParaRPr>
          </a:p>
        </p:txBody>
      </p:sp>
      <p:sp>
        <p:nvSpPr>
          <p:cNvPr id="20" name="テキスト ボックス 19">
            <a:extLst>
              <a:ext uri="{FF2B5EF4-FFF2-40B4-BE49-F238E27FC236}">
                <a16:creationId xmlns:a16="http://schemas.microsoft.com/office/drawing/2014/main" id="{CC9BBAD1-7589-AD4F-B934-07B242E2C6F2}"/>
              </a:ext>
            </a:extLst>
          </p:cNvPr>
          <p:cNvSpPr txBox="1"/>
          <p:nvPr/>
        </p:nvSpPr>
        <p:spPr>
          <a:xfrm>
            <a:off x="927797" y="4846135"/>
            <a:ext cx="4454060" cy="335989"/>
          </a:xfrm>
          <a:prstGeom prst="rect">
            <a:avLst/>
          </a:prstGeom>
          <a:noFill/>
          <a:ln w="9525">
            <a:noFill/>
          </a:ln>
        </p:spPr>
        <p:txBody>
          <a:bodyPr vert="horz" wrap="square" lIns="0" tIns="0" rIns="0" bIns="0" rtlCol="0">
            <a:spAutoFit/>
          </a:bodyPr>
          <a:lstStyle/>
          <a:p>
            <a:pPr>
              <a:lnSpc>
                <a:spcPct val="90000"/>
              </a:lnSpc>
              <a:spcBef>
                <a:spcPts val="400"/>
              </a:spcBef>
              <a:buClr>
                <a:srgbClr val="000000"/>
              </a:buClr>
              <a:buSzPct val="100000"/>
            </a:pPr>
            <a:r>
              <a:rPr kumimoji="1" lang="en-US" altLang="ja-JP" sz="2400" b="0" dirty="0">
                <a:cs typeface="Arial Narrow" pitchFamily="34" charset="0"/>
              </a:rPr>
              <a:t>pip freeze </a:t>
            </a:r>
            <a:r>
              <a:rPr kumimoji="1" lang="ja-JP" altLang="en-US" sz="2400" b="0" dirty="0">
                <a:cs typeface="Arial Narrow" pitchFamily="34" charset="0"/>
              </a:rPr>
              <a:t>の内容を</a:t>
            </a:r>
            <a:r>
              <a:rPr kumimoji="1" lang="ja-JP" altLang="en-US" sz="2400" b="0">
                <a:cs typeface="Arial Narrow" pitchFamily="34" charset="0"/>
              </a:rPr>
              <a:t>出力する</a:t>
            </a:r>
            <a:endParaRPr kumimoji="1" lang="ja-JP" altLang="en-US" sz="2400" b="0" noProof="0" dirty="0">
              <a:latin typeface="+mn-lt"/>
              <a:cs typeface="Arial Narrow" pitchFamily="34" charset="0"/>
            </a:endParaRPr>
          </a:p>
        </p:txBody>
      </p:sp>
    </p:spTree>
    <p:extLst>
      <p:ext uri="{BB962C8B-B14F-4D97-AF65-F5344CB8AC3E}">
        <p14:creationId xmlns:p14="http://schemas.microsoft.com/office/powerpoint/2010/main" val="1611652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7D59E1-E615-BC4D-A167-A66AA032C6AB}"/>
              </a:ext>
            </a:extLst>
          </p:cNvPr>
          <p:cNvSpPr>
            <a:spLocks noGrp="1"/>
          </p:cNvSpPr>
          <p:nvPr>
            <p:ph type="title"/>
          </p:nvPr>
        </p:nvSpPr>
        <p:spPr/>
        <p:txBody>
          <a:bodyPr/>
          <a:lstStyle/>
          <a:p>
            <a:r>
              <a:rPr lang="en" altLang="ja-JP" dirty="0"/>
              <a:t>Deep Feedforward Networks </a:t>
            </a:r>
            <a:r>
              <a:rPr lang="ja-JP" altLang="en-US"/>
              <a:t>の</a:t>
            </a:r>
            <a:r>
              <a:rPr kumimoji="1" lang="ja-JP" altLang="en-US"/>
              <a:t>問題設定</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37E5BE6-E88C-E94A-BDF4-8451C6B1BBA2}"/>
                  </a:ext>
                </a:extLst>
              </p:cNvPr>
              <p:cNvSpPr>
                <a:spLocks noGrp="1"/>
              </p:cNvSpPr>
              <p:nvPr>
                <p:ph idx="1"/>
              </p:nvPr>
            </p:nvSpPr>
            <p:spPr/>
            <p:txBody>
              <a:bodyPr/>
              <a:lstStyle/>
              <a:p>
                <a:r>
                  <a:rPr kumimoji="1" lang="en-US" altLang="ja-JP" b="0" dirty="0"/>
                  <a:t>Assumption:  </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oMath>
                </a14:m>
                <a:r>
                  <a:rPr kumimoji="1" lang="en-US" altLang="ja-JP" dirty="0"/>
                  <a:t> or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d>
                      <m:dPr>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&lt;</m:t>
                        </m:r>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 </m:t>
                        </m:r>
                      </m:e>
                    </m:d>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𝐹</m:t>
                    </m:r>
                  </m:oMath>
                </a14:m>
                <a:r>
                  <a:rPr kumimoji="1" lang="en-US" altLang="ja-JP" dirty="0"/>
                  <a:t>: </a:t>
                </a:r>
                <a:r>
                  <a:rPr kumimoji="1" lang="en-US" altLang="ja-JP" dirty="0" err="1"/>
                  <a:t>cdf</a:t>
                </a:r>
                <a:endParaRPr kumimoji="1" lang="en-US" altLang="ja-JP" dirty="0"/>
              </a:p>
              <a:p>
                <a:endParaRPr kumimoji="1" lang="en-US" altLang="ja-JP" dirty="0"/>
              </a:p>
              <a:p>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oMath>
                </a14:m>
                <a:r>
                  <a:rPr kumimoji="1" lang="en-US" altLang="ja-JP" dirty="0"/>
                  <a:t>: true function</a:t>
                </a:r>
              </a:p>
              <a:p>
                <a:endParaRPr kumimoji="1" lang="en-US" altLang="ja-JP" dirty="0"/>
              </a:p>
              <a:p>
                <a:r>
                  <a:rPr kumimoji="1" lang="en-US" altLang="ja-JP" dirty="0"/>
                  <a:t>Data </a:t>
                </a:r>
                <a:r>
                  <a:rPr kumimoji="1" lang="ja-JP" altLang="en-US"/>
                  <a:t>から</a:t>
                </a:r>
                <a:r>
                  <a:rPr kumimoji="1" lang="en-US" altLang="ja-JP" dirty="0"/>
                  <a:t> DFN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r>
                          <a:rPr lang="en-US" altLang="ja-JP" i="1">
                            <a:latin typeface="Cambria Math" panose="02040503050406030204" pitchFamily="18" charset="0"/>
                          </a:rPr>
                          <m:t>𝐿</m:t>
                        </m:r>
                        <m:r>
                          <a:rPr lang="en-US" altLang="ja-JP" i="1">
                            <a:latin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(1)</m:t>
                        </m:r>
                      </m:sup>
                    </m:sSup>
                  </m:oMath>
                </a14:m>
                <a:r>
                  <a:rPr kumimoji="1" lang="en-US" altLang="ja-JP" dirty="0"/>
                  <a:t> </a:t>
                </a:r>
                <a:r>
                  <a:rPr kumimoji="1" lang="ja-JP" altLang="en-US"/>
                  <a:t>を使って</a:t>
                </a:r>
                <a:r>
                  <a:rPr kumimoji="1"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r>
                          <a:rPr lang="en-US" altLang="ja-JP" i="1">
                            <a:latin typeface="Cambria Math" panose="02040503050406030204" pitchFamily="18" charset="0"/>
                          </a:rPr>
                          <m:t>∗</m:t>
                        </m:r>
                      </m:sup>
                    </m:sSup>
                  </m:oMath>
                </a14:m>
                <a:r>
                  <a:rPr kumimoji="1" lang="en-US" altLang="ja-JP" dirty="0"/>
                  <a:t> </a:t>
                </a:r>
                <a:r>
                  <a:rPr kumimoji="1" lang="ja-JP" altLang="en-US"/>
                  <a:t>を学習する</a:t>
                </a:r>
                <a:endParaRPr kumimoji="1" lang="en-US" altLang="ja-JP" dirty="0"/>
              </a:p>
              <a:p>
                <a:endParaRPr lang="en-US" altLang="ja-JP" dirty="0"/>
              </a:p>
              <a:p>
                <a:r>
                  <a:rPr kumimoji="1" lang="ja-JP" altLang="en-US"/>
                  <a:t>疑問：</a:t>
                </a:r>
                <a:r>
                  <a:rPr kumimoji="1" lang="en-US" altLang="ja-JP" dirty="0"/>
                  <a:t>DFN</a:t>
                </a:r>
                <a:r>
                  <a:rPr kumimoji="1" lang="ja-JP" altLang="en-US"/>
                  <a:t>って任意の関数を表現できるのか？</a:t>
                </a:r>
                <a:endParaRPr kumimoji="1" lang="en-US" altLang="ja-JP" dirty="0"/>
              </a:p>
              <a:p>
                <a:pPr marL="0" indent="0">
                  <a:buNone/>
                </a:pPr>
                <a:r>
                  <a:rPr lang="en-US" altLang="ja-JP" dirty="0">
                    <a:solidFill>
                      <a:srgbClr val="FF0000"/>
                    </a:solidFill>
                  </a:rPr>
                  <a:t>	</a:t>
                </a:r>
                <a:r>
                  <a:rPr lang="ja-JP" altLang="en-US">
                    <a:solidFill>
                      <a:srgbClr val="FF0000"/>
                    </a:solidFill>
                  </a:rPr>
                  <a:t>→</a:t>
                </a:r>
                <a:r>
                  <a:rPr lang="en-US" altLang="ja-JP" dirty="0">
                    <a:solidFill>
                      <a:srgbClr val="FF0000"/>
                    </a:solidFill>
                  </a:rPr>
                  <a:t>Universal approximation theorem</a:t>
                </a:r>
                <a:endParaRPr kumimoji="1" lang="en-US" altLang="ja-JP" dirty="0">
                  <a:solidFill>
                    <a:srgbClr val="FF0000"/>
                  </a:solidFill>
                </a:endParaRPr>
              </a:p>
              <a:p>
                <a:endParaRPr kumimoji="1" lang="en-US" altLang="ja-JP" dirty="0"/>
              </a:p>
              <a:p>
                <a:endParaRPr kumimoji="1" lang="ja-JP" altLang="en-US"/>
              </a:p>
            </p:txBody>
          </p:sp>
        </mc:Choice>
        <mc:Fallback>
          <p:sp>
            <p:nvSpPr>
              <p:cNvPr id="3" name="コンテンツ プレースホルダー 2">
                <a:extLst>
                  <a:ext uri="{FF2B5EF4-FFF2-40B4-BE49-F238E27FC236}">
                    <a16:creationId xmlns:a16="http://schemas.microsoft.com/office/drawing/2014/main" id="{137E5BE6-E88C-E94A-BDF4-8451C6B1BBA2}"/>
                  </a:ext>
                </a:extLst>
              </p:cNvPr>
              <p:cNvSpPr>
                <a:spLocks noGrp="1" noRot="1" noChangeAspect="1" noMove="1" noResize="1" noEditPoints="1" noAdjustHandles="1" noChangeArrowheads="1" noChangeShapeType="1" noTextEdit="1"/>
              </p:cNvSpPr>
              <p:nvPr>
                <p:ph idx="1"/>
              </p:nvPr>
            </p:nvSpPr>
            <p:spPr>
              <a:blipFill>
                <a:blip r:embed="rId2"/>
                <a:stretch>
                  <a:fillRect l="-965" t="-2339" r="-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75077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9FCFF-E57E-2C43-B2B4-E3E3C917F101}"/>
              </a:ext>
            </a:extLst>
          </p:cNvPr>
          <p:cNvSpPr>
            <a:spLocks noGrp="1"/>
          </p:cNvSpPr>
          <p:nvPr>
            <p:ph type="title"/>
          </p:nvPr>
        </p:nvSpPr>
        <p:spPr>
          <a:xfrm>
            <a:off x="577516" y="365125"/>
            <a:ext cx="10912642" cy="1325563"/>
          </a:xfrm>
        </p:spPr>
        <p:txBody>
          <a:bodyPr/>
          <a:lstStyle/>
          <a:p>
            <a:r>
              <a:rPr lang="ja-JP" altLang="en-US"/>
              <a:t>次回予告</a:t>
            </a:r>
            <a:r>
              <a:rPr lang="en-US" altLang="ja-JP" dirty="0"/>
              <a:t>: Universal approximation theorem</a:t>
            </a:r>
            <a:endParaRPr kumimoji="1" lang="ja-JP" altLang="en-US"/>
          </a:p>
        </p:txBody>
      </p:sp>
      <p:sp>
        <p:nvSpPr>
          <p:cNvPr id="3" name="コンテンツ プレースホルダー 2">
            <a:extLst>
              <a:ext uri="{FF2B5EF4-FFF2-40B4-BE49-F238E27FC236}">
                <a16:creationId xmlns:a16="http://schemas.microsoft.com/office/drawing/2014/main" id="{6DC491DE-5AAC-794A-8681-EA94B2754ADE}"/>
              </a:ext>
            </a:extLst>
          </p:cNvPr>
          <p:cNvSpPr>
            <a:spLocks noGrp="1"/>
          </p:cNvSpPr>
          <p:nvPr>
            <p:ph idx="1"/>
          </p:nvPr>
        </p:nvSpPr>
        <p:spPr/>
        <p:txBody>
          <a:bodyPr>
            <a:normAutofit fontScale="92500" lnSpcReduction="10000"/>
          </a:bodyPr>
          <a:lstStyle/>
          <a:p>
            <a:pPr marL="0" indent="0">
              <a:buNone/>
            </a:pPr>
            <a:r>
              <a:rPr kumimoji="1" lang="ja-JP" altLang="en-US"/>
              <a:t>ざっくり言うと、</a:t>
            </a:r>
            <a:endParaRPr kumimoji="1" lang="en-US" altLang="ja-JP" dirty="0"/>
          </a:p>
          <a:p>
            <a:pPr marL="0" indent="0">
              <a:buNone/>
            </a:pPr>
            <a:r>
              <a:rPr kumimoji="1" lang="ja-JP" altLang="en-US"/>
              <a:t>「</a:t>
            </a:r>
            <a:r>
              <a:rPr kumimoji="1" lang="ja-JP" altLang="en-US" u="sng"/>
              <a:t>任意のコンパクト集合上の連続関数について、任意の精度で近似する</a:t>
            </a:r>
            <a:r>
              <a:rPr kumimoji="1" lang="en-US" altLang="ja-JP" u="sng" dirty="0"/>
              <a:t>DFN</a:t>
            </a:r>
            <a:r>
              <a:rPr kumimoji="1" lang="ja-JP" altLang="en-US" u="sng"/>
              <a:t>が存在する</a:t>
            </a:r>
            <a:r>
              <a:rPr kumimoji="1" lang="ja-JP" altLang="en-US"/>
              <a:t>」</a:t>
            </a:r>
            <a:endParaRPr kumimoji="1" lang="en-US" altLang="ja-JP" dirty="0"/>
          </a:p>
          <a:p>
            <a:pPr marL="0" indent="0">
              <a:buNone/>
            </a:pPr>
            <a:endParaRPr lang="en-US" altLang="ja-JP" dirty="0"/>
          </a:p>
          <a:p>
            <a:pPr marL="0" indent="0">
              <a:buNone/>
            </a:pPr>
            <a:r>
              <a:rPr lang="en" altLang="ja-JP" dirty="0"/>
              <a:t>G. </a:t>
            </a:r>
            <a:r>
              <a:rPr lang="en" altLang="ja-JP" dirty="0" err="1"/>
              <a:t>Cybenko</a:t>
            </a:r>
            <a:r>
              <a:rPr lang="en" altLang="ja-JP" dirty="0"/>
              <a:t>(1989)</a:t>
            </a:r>
            <a:r>
              <a:rPr lang="en-US" altLang="ja-JP" dirty="0"/>
              <a:t>:</a:t>
            </a:r>
          </a:p>
          <a:p>
            <a:pPr marL="0" indent="0">
              <a:buNone/>
            </a:pPr>
            <a:r>
              <a:rPr lang="en-US" altLang="ja-JP" dirty="0"/>
              <a:t>activation function </a:t>
            </a:r>
            <a:r>
              <a:rPr lang="ja-JP" altLang="en-US"/>
              <a:t>がシグモイドの時に上が成立することを証明</a:t>
            </a:r>
            <a:endParaRPr lang="en-US" altLang="ja-JP" dirty="0"/>
          </a:p>
          <a:p>
            <a:pPr marL="0" indent="0">
              <a:buNone/>
            </a:pPr>
            <a:endParaRPr lang="en-US" altLang="ja-JP" dirty="0"/>
          </a:p>
          <a:p>
            <a:pPr marL="0" indent="0">
              <a:buNone/>
            </a:pPr>
            <a:r>
              <a:rPr lang="en-US" altLang="ja-JP" dirty="0" err="1"/>
              <a:t>Leshno</a:t>
            </a:r>
            <a:r>
              <a:rPr lang="en-US" altLang="ja-JP" dirty="0"/>
              <a:t> et al.(1993):</a:t>
            </a:r>
          </a:p>
          <a:p>
            <a:pPr marL="0" indent="0">
              <a:buNone/>
            </a:pPr>
            <a:r>
              <a:rPr lang="en-US" altLang="ja-JP" dirty="0"/>
              <a:t>activation function </a:t>
            </a:r>
            <a:r>
              <a:rPr lang="ja-JP" altLang="en-US"/>
              <a:t>が非多項式であることと上が成り立つことが必要十分であることを証明</a:t>
            </a:r>
            <a:endParaRPr lang="en" altLang="ja-JP" dirty="0"/>
          </a:p>
          <a:p>
            <a:pPr marL="0" indent="0">
              <a:buNone/>
            </a:pPr>
            <a:endParaRPr kumimoji="1" lang="en" altLang="ja-JP" dirty="0"/>
          </a:p>
        </p:txBody>
      </p:sp>
    </p:spTree>
    <p:extLst>
      <p:ext uri="{BB962C8B-B14F-4D97-AF65-F5344CB8AC3E}">
        <p14:creationId xmlns:p14="http://schemas.microsoft.com/office/powerpoint/2010/main" val="195935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F6D28C-0F2D-EF46-9CBD-476627CE2072}"/>
              </a:ext>
            </a:extLst>
          </p:cNvPr>
          <p:cNvSpPr>
            <a:spLocks noGrp="1"/>
          </p:cNvSpPr>
          <p:nvPr>
            <p:ph type="title"/>
          </p:nvPr>
        </p:nvSpPr>
        <p:spPr/>
        <p:txBody>
          <a:bodyPr/>
          <a:lstStyle/>
          <a:p>
            <a:r>
              <a:rPr kumimoji="1" lang="ja-JP" altLang="en-US"/>
              <a:t>自己紹介</a:t>
            </a:r>
          </a:p>
        </p:txBody>
      </p:sp>
      <p:sp>
        <p:nvSpPr>
          <p:cNvPr id="3" name="コンテンツ プレースホルダー 2">
            <a:extLst>
              <a:ext uri="{FF2B5EF4-FFF2-40B4-BE49-F238E27FC236}">
                <a16:creationId xmlns:a16="http://schemas.microsoft.com/office/drawing/2014/main" id="{CA02A07D-5D73-634F-BD55-7E305F729C21}"/>
              </a:ext>
            </a:extLst>
          </p:cNvPr>
          <p:cNvSpPr>
            <a:spLocks noGrp="1"/>
          </p:cNvSpPr>
          <p:nvPr>
            <p:ph idx="1"/>
          </p:nvPr>
        </p:nvSpPr>
        <p:spPr/>
        <p:txBody>
          <a:bodyPr/>
          <a:lstStyle/>
          <a:p>
            <a:r>
              <a:rPr kumimoji="1" lang="ja-JP" altLang="en-US"/>
              <a:t>小林広明（</a:t>
            </a:r>
            <a:r>
              <a:rPr kumimoji="1" lang="en-US" altLang="ja-JP" dirty="0"/>
              <a:t>Kobayashi Hiroaki</a:t>
            </a:r>
            <a:r>
              <a:rPr kumimoji="1" lang="ja-JP" altLang="en-US"/>
              <a:t>）</a:t>
            </a:r>
            <a:endParaRPr kumimoji="1" lang="en-US" altLang="ja-JP" dirty="0"/>
          </a:p>
          <a:p>
            <a:endParaRPr lang="en-US" altLang="ja-JP" dirty="0"/>
          </a:p>
          <a:p>
            <a:r>
              <a:rPr lang="ja-JP" altLang="en-US"/>
              <a:t>仕事で</a:t>
            </a:r>
            <a:r>
              <a:rPr kumimoji="1" lang="ja-JP" altLang="en-US"/>
              <a:t>機械学習を使っている＠京都</a:t>
            </a:r>
            <a:endParaRPr kumimoji="1" lang="en-US" altLang="ja-JP" dirty="0"/>
          </a:p>
          <a:p>
            <a:endParaRPr lang="en-US" altLang="ja-JP" dirty="0"/>
          </a:p>
          <a:p>
            <a:r>
              <a:rPr kumimoji="1" lang="en-US" altLang="ja-JP" dirty="0"/>
              <a:t>2015</a:t>
            </a:r>
            <a:r>
              <a:rPr kumimoji="1" lang="ja-JP" altLang="en-US"/>
              <a:t>年にデータ科学研究</a:t>
            </a:r>
            <a:r>
              <a:rPr kumimoji="1" lang="en-US" altLang="ja-JP" dirty="0"/>
              <a:t>G</a:t>
            </a:r>
            <a:r>
              <a:rPr kumimoji="1" lang="ja-JP" altLang="en-US"/>
              <a:t>を修了</a:t>
            </a:r>
            <a:endParaRPr kumimoji="1" lang="en-US" altLang="ja-JP" dirty="0"/>
          </a:p>
          <a:p>
            <a:pPr lvl="1"/>
            <a:r>
              <a:rPr lang="ja-JP" altLang="en-US"/>
              <a:t>森川先生の１つ下</a:t>
            </a:r>
            <a:endParaRPr kumimoji="1" lang="ja-JP" altLang="en-US"/>
          </a:p>
        </p:txBody>
      </p:sp>
    </p:spTree>
    <p:extLst>
      <p:ext uri="{BB962C8B-B14F-4D97-AF65-F5344CB8AC3E}">
        <p14:creationId xmlns:p14="http://schemas.microsoft.com/office/powerpoint/2010/main" val="65470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EB278-1A0F-B447-B872-E44DFEEC3ED3}"/>
              </a:ext>
            </a:extLst>
          </p:cNvPr>
          <p:cNvSpPr>
            <a:spLocks noGrp="1"/>
          </p:cNvSpPr>
          <p:nvPr>
            <p:ph type="title"/>
          </p:nvPr>
        </p:nvSpPr>
        <p:spPr/>
        <p:txBody>
          <a:bodyPr/>
          <a:lstStyle/>
          <a:p>
            <a:r>
              <a:rPr kumimoji="1" lang="ja-JP" altLang="en-US"/>
              <a:t>テキスト</a:t>
            </a:r>
            <a:r>
              <a:rPr lang="ja-JP" altLang="en-US"/>
              <a:t>など</a:t>
            </a:r>
            <a:endParaRPr kumimoji="1" lang="ja-JP" altLang="en-US"/>
          </a:p>
        </p:txBody>
      </p:sp>
      <p:sp>
        <p:nvSpPr>
          <p:cNvPr id="3" name="コンテンツ プレースホルダー 2">
            <a:extLst>
              <a:ext uri="{FF2B5EF4-FFF2-40B4-BE49-F238E27FC236}">
                <a16:creationId xmlns:a16="http://schemas.microsoft.com/office/drawing/2014/main" id="{69F4440E-B254-F643-95A8-5D0715ECE261}"/>
              </a:ext>
            </a:extLst>
          </p:cNvPr>
          <p:cNvSpPr>
            <a:spLocks noGrp="1"/>
          </p:cNvSpPr>
          <p:nvPr>
            <p:ph idx="1"/>
          </p:nvPr>
        </p:nvSpPr>
        <p:spPr/>
        <p:txBody>
          <a:bodyPr>
            <a:normAutofit/>
          </a:bodyPr>
          <a:lstStyle/>
          <a:p>
            <a:r>
              <a:rPr kumimoji="1" lang="ja-JP" altLang="en-US"/>
              <a:t>テキストは</a:t>
            </a:r>
            <a:r>
              <a:rPr lang="en-US" altLang="ja-JP" dirty="0"/>
              <a:t> </a:t>
            </a:r>
            <a:r>
              <a:rPr lang="en-US" altLang="ja-JP" dirty="0" err="1"/>
              <a:t>Goodfellow</a:t>
            </a:r>
            <a:r>
              <a:rPr lang="en-US" altLang="ja-JP" dirty="0"/>
              <a:t> et al.(2016), </a:t>
            </a:r>
            <a:r>
              <a:rPr kumimoji="1" lang="en-US" altLang="ja-JP" dirty="0"/>
              <a:t>“Deep Learning”</a:t>
            </a:r>
          </a:p>
          <a:p>
            <a:endParaRPr lang="en-US" altLang="ja-JP" dirty="0"/>
          </a:p>
          <a:p>
            <a:r>
              <a:rPr kumimoji="1" lang="ja-JP" altLang="en-US"/>
              <a:t>コードもなるべく書く</a:t>
            </a:r>
            <a:endParaRPr kumimoji="1" lang="en-US" altLang="ja-JP" dirty="0"/>
          </a:p>
          <a:p>
            <a:pPr lvl="1"/>
            <a:r>
              <a:rPr kumimoji="1" lang="ja-JP" altLang="en-US"/>
              <a:t>以下をインストールして</a:t>
            </a:r>
            <a:r>
              <a:rPr lang="ja-JP" altLang="en-US"/>
              <a:t>おく</a:t>
            </a:r>
            <a:r>
              <a:rPr kumimoji="1" lang="ja-JP" altLang="en-US"/>
              <a:t>と良いです</a:t>
            </a:r>
            <a:endParaRPr kumimoji="1" lang="en-US" altLang="ja-JP" dirty="0"/>
          </a:p>
          <a:p>
            <a:pPr lvl="1"/>
            <a:r>
              <a:rPr lang="en-US" altLang="ja-JP" dirty="0"/>
              <a:t>R,</a:t>
            </a:r>
            <a:r>
              <a:rPr lang="ja-JP" altLang="en-US"/>
              <a:t> </a:t>
            </a:r>
            <a:r>
              <a:rPr lang="en-US" altLang="ja-JP" dirty="0" err="1"/>
              <a:t>Rstudio</a:t>
            </a:r>
            <a:endParaRPr lang="en-US" altLang="ja-JP" dirty="0"/>
          </a:p>
          <a:p>
            <a:pPr lvl="1"/>
            <a:r>
              <a:rPr kumimoji="1" lang="en-US" altLang="ja-JP" dirty="0"/>
              <a:t>Anaconda</a:t>
            </a:r>
          </a:p>
          <a:p>
            <a:pPr lvl="1"/>
            <a:r>
              <a:rPr lang="en-US" altLang="ja-JP" dirty="0"/>
              <a:t>PyCharm</a:t>
            </a:r>
          </a:p>
          <a:p>
            <a:pPr lvl="1"/>
            <a:endParaRPr lang="en-US" altLang="ja-JP" dirty="0"/>
          </a:p>
          <a:p>
            <a:r>
              <a:rPr kumimoji="1" lang="ja-JP" altLang="en-US"/>
              <a:t>発表資料やコードは</a:t>
            </a:r>
            <a:r>
              <a:rPr kumimoji="1" lang="en-US" altLang="ja-JP" dirty="0"/>
              <a:t> GitHub </a:t>
            </a:r>
            <a:r>
              <a:rPr kumimoji="1" lang="ja-JP" altLang="en-US"/>
              <a:t>に上げていく。</a:t>
            </a:r>
            <a:endParaRPr kumimoji="1" lang="en-US" altLang="ja-JP" dirty="0"/>
          </a:p>
        </p:txBody>
      </p:sp>
      <p:pic>
        <p:nvPicPr>
          <p:cNvPr id="4" name="図 3">
            <a:extLst>
              <a:ext uri="{FF2B5EF4-FFF2-40B4-BE49-F238E27FC236}">
                <a16:creationId xmlns:a16="http://schemas.microsoft.com/office/drawing/2014/main" id="{9D69FC23-8747-5340-A9D3-F170102B6D34}"/>
              </a:ext>
            </a:extLst>
          </p:cNvPr>
          <p:cNvPicPr>
            <a:picLocks noChangeAspect="1"/>
          </p:cNvPicPr>
          <p:nvPr/>
        </p:nvPicPr>
        <p:blipFill>
          <a:blip r:embed="rId2"/>
          <a:stretch>
            <a:fillRect/>
          </a:stretch>
        </p:blipFill>
        <p:spPr>
          <a:xfrm>
            <a:off x="8813800" y="2798763"/>
            <a:ext cx="2540000" cy="3378200"/>
          </a:xfrm>
          <a:prstGeom prst="rect">
            <a:avLst/>
          </a:prstGeom>
        </p:spPr>
      </p:pic>
    </p:spTree>
    <p:extLst>
      <p:ext uri="{BB962C8B-B14F-4D97-AF65-F5344CB8AC3E}">
        <p14:creationId xmlns:p14="http://schemas.microsoft.com/office/powerpoint/2010/main" val="68599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AE20BE-6B98-8F42-B59F-6ACFC6A78241}"/>
              </a:ext>
            </a:extLst>
          </p:cNvPr>
          <p:cNvSpPr>
            <a:spLocks noGrp="1"/>
          </p:cNvSpPr>
          <p:nvPr>
            <p:ph type="title"/>
          </p:nvPr>
        </p:nvSpPr>
        <p:spPr/>
        <p:txBody>
          <a:bodyPr/>
          <a:lstStyle/>
          <a:p>
            <a:r>
              <a:rPr kumimoji="1" lang="en-US" altLang="ja-JP" dirty="0"/>
              <a:t>Git, GitHub</a:t>
            </a:r>
            <a:endParaRPr kumimoji="1" lang="ja-JP" altLang="en-US"/>
          </a:p>
        </p:txBody>
      </p:sp>
      <p:sp>
        <p:nvSpPr>
          <p:cNvPr id="3" name="コンテンツ プレースホルダー 2">
            <a:extLst>
              <a:ext uri="{FF2B5EF4-FFF2-40B4-BE49-F238E27FC236}">
                <a16:creationId xmlns:a16="http://schemas.microsoft.com/office/drawing/2014/main" id="{61A3D325-31F7-E545-878B-952576CCDEC7}"/>
              </a:ext>
            </a:extLst>
          </p:cNvPr>
          <p:cNvSpPr>
            <a:spLocks noGrp="1"/>
          </p:cNvSpPr>
          <p:nvPr>
            <p:ph idx="1"/>
          </p:nvPr>
        </p:nvSpPr>
        <p:spPr>
          <a:xfrm>
            <a:off x="505325" y="1825625"/>
            <a:ext cx="11141243" cy="4351338"/>
          </a:xfrm>
        </p:spPr>
        <p:txBody>
          <a:bodyPr>
            <a:normAutofit/>
          </a:bodyPr>
          <a:lstStyle/>
          <a:p>
            <a:r>
              <a:rPr kumimoji="1" lang="ja-JP" altLang="en-US"/>
              <a:t>バージョン管理ツール</a:t>
            </a:r>
            <a:endParaRPr kumimoji="1" lang="en-US" altLang="ja-JP" dirty="0"/>
          </a:p>
          <a:p>
            <a:endParaRPr lang="en-US" altLang="ja-JP" dirty="0"/>
          </a:p>
          <a:p>
            <a:r>
              <a:rPr kumimoji="1" lang="ja-JP" altLang="en-US"/>
              <a:t>変なことしたら前の状態に戻せる</a:t>
            </a:r>
            <a:endParaRPr kumimoji="1" lang="en-US" altLang="ja-JP" dirty="0"/>
          </a:p>
          <a:p>
            <a:r>
              <a:rPr kumimoji="1" lang="ja-JP" altLang="en-US"/>
              <a:t>バックアップとしても使える</a:t>
            </a:r>
            <a:endParaRPr kumimoji="1" lang="en-US" altLang="ja-JP" dirty="0"/>
          </a:p>
          <a:p>
            <a:r>
              <a:rPr lang="ja-JP" altLang="en-US"/>
              <a:t>共同作業しやすい</a:t>
            </a:r>
            <a:endParaRPr lang="en-US" altLang="ja-JP" dirty="0"/>
          </a:p>
          <a:p>
            <a:endParaRPr kumimoji="1" lang="en-US" altLang="ja-JP" dirty="0"/>
          </a:p>
          <a:p>
            <a:r>
              <a:rPr lang="ja-JP" altLang="en-US"/>
              <a:t>オススメ本</a:t>
            </a:r>
            <a:r>
              <a:rPr lang="en-US" altLang="ja-JP" dirty="0"/>
              <a:t>『</a:t>
            </a:r>
            <a:r>
              <a:rPr lang="ja-JP" altLang="en-US"/>
              <a:t>わかばちゃんと学ぶ　</a:t>
            </a:r>
            <a:r>
              <a:rPr lang="en" altLang="ja-JP" dirty="0"/>
              <a:t>Git</a:t>
            </a:r>
            <a:r>
              <a:rPr lang="ja-JP" altLang="en-US"/>
              <a:t>使い方入門</a:t>
            </a:r>
            <a:r>
              <a:rPr lang="en-US" altLang="ja-JP" dirty="0"/>
              <a:t>』『</a:t>
            </a:r>
            <a:r>
              <a:rPr lang="ja-JP" altLang="en-US"/>
              <a:t>独習</a:t>
            </a:r>
            <a:r>
              <a:rPr lang="en-US" altLang="ja-JP" dirty="0"/>
              <a:t>Git』</a:t>
            </a:r>
            <a:endParaRPr kumimoji="1" lang="ja-JP" altLang="en-US"/>
          </a:p>
        </p:txBody>
      </p:sp>
      <p:pic>
        <p:nvPicPr>
          <p:cNvPr id="4" name="図 3">
            <a:extLst>
              <a:ext uri="{FF2B5EF4-FFF2-40B4-BE49-F238E27FC236}">
                <a16:creationId xmlns:a16="http://schemas.microsoft.com/office/drawing/2014/main" id="{0699A26F-5922-E74A-BD52-9CB6FBC6C0D0}"/>
              </a:ext>
            </a:extLst>
          </p:cNvPr>
          <p:cNvPicPr>
            <a:picLocks noChangeAspect="1"/>
          </p:cNvPicPr>
          <p:nvPr/>
        </p:nvPicPr>
        <p:blipFill>
          <a:blip r:embed="rId2"/>
          <a:stretch>
            <a:fillRect/>
          </a:stretch>
        </p:blipFill>
        <p:spPr>
          <a:xfrm>
            <a:off x="6680239" y="1379543"/>
            <a:ext cx="2235200" cy="3162300"/>
          </a:xfrm>
          <a:prstGeom prst="rect">
            <a:avLst/>
          </a:prstGeom>
        </p:spPr>
      </p:pic>
      <p:pic>
        <p:nvPicPr>
          <p:cNvPr id="5" name="図 4">
            <a:extLst>
              <a:ext uri="{FF2B5EF4-FFF2-40B4-BE49-F238E27FC236}">
                <a16:creationId xmlns:a16="http://schemas.microsoft.com/office/drawing/2014/main" id="{188468CE-BF86-AB48-B86F-1005175576A3}"/>
              </a:ext>
            </a:extLst>
          </p:cNvPr>
          <p:cNvPicPr>
            <a:picLocks noChangeAspect="1"/>
          </p:cNvPicPr>
          <p:nvPr/>
        </p:nvPicPr>
        <p:blipFill>
          <a:blip r:embed="rId3"/>
          <a:stretch>
            <a:fillRect/>
          </a:stretch>
        </p:blipFill>
        <p:spPr>
          <a:xfrm>
            <a:off x="9283154" y="1379543"/>
            <a:ext cx="2552661" cy="3162300"/>
          </a:xfrm>
          <a:prstGeom prst="rect">
            <a:avLst/>
          </a:prstGeom>
        </p:spPr>
      </p:pic>
    </p:spTree>
    <p:extLst>
      <p:ext uri="{BB962C8B-B14F-4D97-AF65-F5344CB8AC3E}">
        <p14:creationId xmlns:p14="http://schemas.microsoft.com/office/powerpoint/2010/main" val="38415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37877-713B-5C4A-A92D-B25E12988482}"/>
              </a:ext>
            </a:extLst>
          </p:cNvPr>
          <p:cNvSpPr>
            <a:spLocks noGrp="1"/>
          </p:cNvSpPr>
          <p:nvPr>
            <p:ph type="title"/>
          </p:nvPr>
        </p:nvSpPr>
        <p:spPr/>
        <p:txBody>
          <a:bodyPr/>
          <a:lstStyle/>
          <a:p>
            <a:r>
              <a:rPr lang="en-US" altLang="ja-JP" dirty="0"/>
              <a:t>R, Python</a:t>
            </a:r>
            <a:endParaRPr lang="ja-JP" altLang="en-US"/>
          </a:p>
        </p:txBody>
      </p:sp>
      <p:sp>
        <p:nvSpPr>
          <p:cNvPr id="3" name="コンテンツ プレースホルダー 2">
            <a:extLst>
              <a:ext uri="{FF2B5EF4-FFF2-40B4-BE49-F238E27FC236}">
                <a16:creationId xmlns:a16="http://schemas.microsoft.com/office/drawing/2014/main" id="{B5FADCB8-BB80-CD41-AFF5-7C88BDCA21CA}"/>
              </a:ext>
            </a:extLst>
          </p:cNvPr>
          <p:cNvSpPr>
            <a:spLocks noGrp="1"/>
          </p:cNvSpPr>
          <p:nvPr>
            <p:ph idx="1"/>
          </p:nvPr>
        </p:nvSpPr>
        <p:spPr/>
        <p:txBody>
          <a:bodyPr>
            <a:normAutofit lnSpcReduction="10000"/>
          </a:bodyPr>
          <a:lstStyle/>
          <a:p>
            <a:r>
              <a:rPr lang="ja-JP" altLang="en-US"/>
              <a:t>理論を勉強してもプログラミングできなかったら使えない</a:t>
            </a:r>
            <a:endParaRPr lang="en-US" altLang="ja-JP" dirty="0"/>
          </a:p>
          <a:p>
            <a:endParaRPr kumimoji="1" lang="en-US" altLang="ja-JP" dirty="0"/>
          </a:p>
          <a:p>
            <a:r>
              <a:rPr lang="en-US" altLang="ja-JP" dirty="0"/>
              <a:t>R for Data Science</a:t>
            </a:r>
          </a:p>
          <a:p>
            <a:pPr lvl="1"/>
            <a:r>
              <a:rPr lang="ja-JP" altLang="en-US"/>
              <a:t>必読書、探索的データ解析の教科書としても完成度が高い</a:t>
            </a:r>
            <a:endParaRPr lang="en-US" altLang="ja-JP" dirty="0"/>
          </a:p>
          <a:p>
            <a:pPr lvl="1"/>
            <a:r>
              <a:rPr lang="ja-JP" altLang="en-US"/>
              <a:t>英語版はフリーで読める：</a:t>
            </a:r>
            <a:r>
              <a:rPr lang="en" altLang="ja-JP" dirty="0">
                <a:hlinkClick r:id="rId2"/>
              </a:rPr>
              <a:t>http://r4ds.had.co.nz/</a:t>
            </a:r>
            <a:endParaRPr lang="en" altLang="ja-JP" dirty="0"/>
          </a:p>
          <a:p>
            <a:pPr lvl="1"/>
            <a:endParaRPr lang="en-US" altLang="ja-JP" dirty="0"/>
          </a:p>
          <a:p>
            <a:r>
              <a:rPr lang="en-US" altLang="ja-JP" dirty="0"/>
              <a:t>Python</a:t>
            </a:r>
            <a:r>
              <a:rPr lang="ja-JP" altLang="en-US"/>
              <a:t>エンジニア ファーストブック</a:t>
            </a:r>
          </a:p>
          <a:p>
            <a:pPr lvl="1"/>
            <a:r>
              <a:rPr kumimoji="1" lang="ja-JP" altLang="en-US"/>
              <a:t>一通りのことがまとまって書いてある</a:t>
            </a:r>
            <a:endParaRPr kumimoji="1" lang="en-US" altLang="ja-JP" dirty="0"/>
          </a:p>
          <a:p>
            <a:pPr lvl="1"/>
            <a:endParaRPr lang="en-US" altLang="ja-JP" dirty="0"/>
          </a:p>
          <a:p>
            <a:r>
              <a:rPr lang="en-US" altLang="ja-JP" dirty="0"/>
              <a:t>Deep Learning </a:t>
            </a:r>
            <a:r>
              <a:rPr lang="ja-JP" altLang="en-US"/>
              <a:t>の</a:t>
            </a:r>
            <a:r>
              <a:rPr lang="en-US" altLang="ja-JP" dirty="0"/>
              <a:t>Python</a:t>
            </a:r>
            <a:r>
              <a:rPr lang="ja-JP" altLang="en-US"/>
              <a:t>実装も本日話す</a:t>
            </a:r>
            <a:endParaRPr lang="en-US" altLang="ja-JP" dirty="0"/>
          </a:p>
          <a:p>
            <a:endParaRPr kumimoji="1" lang="en-US" altLang="ja-JP" dirty="0"/>
          </a:p>
        </p:txBody>
      </p:sp>
      <p:pic>
        <p:nvPicPr>
          <p:cNvPr id="4" name="図 3">
            <a:extLst>
              <a:ext uri="{FF2B5EF4-FFF2-40B4-BE49-F238E27FC236}">
                <a16:creationId xmlns:a16="http://schemas.microsoft.com/office/drawing/2014/main" id="{497BE1EB-1DA5-8445-B055-20E676C4D995}"/>
              </a:ext>
            </a:extLst>
          </p:cNvPr>
          <p:cNvPicPr>
            <a:picLocks noChangeAspect="1"/>
          </p:cNvPicPr>
          <p:nvPr/>
        </p:nvPicPr>
        <p:blipFill>
          <a:blip r:embed="rId3"/>
          <a:stretch>
            <a:fillRect/>
          </a:stretch>
        </p:blipFill>
        <p:spPr>
          <a:xfrm>
            <a:off x="10172699" y="4167190"/>
            <a:ext cx="1703328" cy="2409822"/>
          </a:xfrm>
          <a:prstGeom prst="rect">
            <a:avLst/>
          </a:prstGeom>
        </p:spPr>
      </p:pic>
      <p:pic>
        <p:nvPicPr>
          <p:cNvPr id="5" name="図 4">
            <a:extLst>
              <a:ext uri="{FF2B5EF4-FFF2-40B4-BE49-F238E27FC236}">
                <a16:creationId xmlns:a16="http://schemas.microsoft.com/office/drawing/2014/main" id="{9B65F139-B5AA-8446-96C4-02F37244B809}"/>
              </a:ext>
            </a:extLst>
          </p:cNvPr>
          <p:cNvPicPr>
            <a:picLocks noChangeAspect="1"/>
          </p:cNvPicPr>
          <p:nvPr/>
        </p:nvPicPr>
        <p:blipFill>
          <a:blip r:embed="rId4"/>
          <a:stretch>
            <a:fillRect/>
          </a:stretch>
        </p:blipFill>
        <p:spPr>
          <a:xfrm>
            <a:off x="8272463" y="4167189"/>
            <a:ext cx="1606549" cy="2409823"/>
          </a:xfrm>
          <a:prstGeom prst="rect">
            <a:avLst/>
          </a:prstGeom>
        </p:spPr>
      </p:pic>
    </p:spTree>
    <p:extLst>
      <p:ext uri="{BB962C8B-B14F-4D97-AF65-F5344CB8AC3E}">
        <p14:creationId xmlns:p14="http://schemas.microsoft.com/office/powerpoint/2010/main" val="951618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9172F-E1BA-C744-8F68-07E2507DCA0E}"/>
              </a:ext>
            </a:extLst>
          </p:cNvPr>
          <p:cNvSpPr>
            <a:spLocks noGrp="1"/>
          </p:cNvSpPr>
          <p:nvPr>
            <p:ph type="title"/>
          </p:nvPr>
        </p:nvSpPr>
        <p:spPr/>
        <p:txBody>
          <a:bodyPr/>
          <a:lstStyle/>
          <a:p>
            <a:r>
              <a:rPr kumimoji="1" lang="en-US" altLang="ja-JP" dirty="0"/>
              <a:t>Python </a:t>
            </a:r>
            <a:r>
              <a:rPr kumimoji="1" lang="ja-JP" altLang="en-US"/>
              <a:t>で</a:t>
            </a:r>
            <a:r>
              <a:rPr kumimoji="1" lang="en-US" altLang="ja-JP" dirty="0"/>
              <a:t> Deep Learning</a:t>
            </a:r>
            <a:endParaRPr kumimoji="1" lang="ja-JP" altLang="en-US"/>
          </a:p>
        </p:txBody>
      </p:sp>
      <p:sp>
        <p:nvSpPr>
          <p:cNvPr id="3" name="コンテンツ プレースホルダー 2">
            <a:extLst>
              <a:ext uri="{FF2B5EF4-FFF2-40B4-BE49-F238E27FC236}">
                <a16:creationId xmlns:a16="http://schemas.microsoft.com/office/drawing/2014/main" id="{7ACB1E91-5E3B-C94F-9390-271357845D92}"/>
              </a:ext>
            </a:extLst>
          </p:cNvPr>
          <p:cNvSpPr>
            <a:spLocks noGrp="1"/>
          </p:cNvSpPr>
          <p:nvPr>
            <p:ph idx="1"/>
          </p:nvPr>
        </p:nvSpPr>
        <p:spPr/>
        <p:txBody>
          <a:bodyPr/>
          <a:lstStyle/>
          <a:p>
            <a:r>
              <a:rPr kumimoji="1" lang="en-US" altLang="ja-JP" dirty="0"/>
              <a:t>Anaconda </a:t>
            </a:r>
            <a:r>
              <a:rPr kumimoji="1" lang="ja-JP" altLang="en-US"/>
              <a:t>がオススメ</a:t>
            </a:r>
            <a:endParaRPr kumimoji="1" lang="en-US" altLang="ja-JP" dirty="0"/>
          </a:p>
          <a:p>
            <a:endParaRPr lang="en-US" altLang="ja-JP" dirty="0"/>
          </a:p>
          <a:p>
            <a:r>
              <a:rPr kumimoji="1" lang="en-US" altLang="ja-JP" dirty="0"/>
              <a:t>Python</a:t>
            </a:r>
            <a:r>
              <a:rPr kumimoji="1" lang="en-US" altLang="ja-JP" dirty="0">
                <a:cs typeface="Arial Narrow" pitchFamily="34" charset="0"/>
              </a:rPr>
              <a:t> </a:t>
            </a:r>
            <a:r>
              <a:rPr lang="ja-JP" altLang="en-US">
                <a:cs typeface="Arial Narrow" pitchFamily="34" charset="0"/>
              </a:rPr>
              <a:t>と、データサイエンスでよく使われるライブラリを一括でインストールできるのと、仮想環境の構築が楽</a:t>
            </a:r>
            <a:endParaRPr lang="en-US" altLang="ja-JP" dirty="0">
              <a:cs typeface="Arial Narrow" pitchFamily="34" charset="0"/>
            </a:endParaRPr>
          </a:p>
          <a:p>
            <a:endParaRPr lang="en-US" altLang="ja-JP" dirty="0">
              <a:cs typeface="Arial Narrow" pitchFamily="34" charset="0"/>
            </a:endParaRPr>
          </a:p>
          <a:p>
            <a:r>
              <a:rPr lang="ja-JP" altLang="en-US">
                <a:cs typeface="Arial Narrow" pitchFamily="34" charset="0"/>
              </a:rPr>
              <a:t>開発環境は</a:t>
            </a:r>
            <a:r>
              <a:rPr lang="en-US" altLang="ja-JP" dirty="0">
                <a:cs typeface="Arial Narrow" pitchFamily="34" charset="0"/>
              </a:rPr>
              <a:t> PyCharm </a:t>
            </a:r>
            <a:r>
              <a:rPr lang="ja-JP" altLang="en-US">
                <a:cs typeface="Arial Narrow" pitchFamily="34" charset="0"/>
              </a:rPr>
              <a:t>がオススメ</a:t>
            </a:r>
            <a:endParaRPr lang="en-US" altLang="ja-JP" dirty="0">
              <a:cs typeface="Arial Narrow" pitchFamily="34" charset="0"/>
            </a:endParaRPr>
          </a:p>
          <a:p>
            <a:pPr lvl="1"/>
            <a:r>
              <a:rPr lang="en-US" altLang="ja-JP" dirty="0">
                <a:cs typeface="Arial Narrow" pitchFamily="34" charset="0"/>
              </a:rPr>
              <a:t>Anaconda </a:t>
            </a:r>
            <a:r>
              <a:rPr lang="ja-JP" altLang="en-US">
                <a:cs typeface="Arial Narrow" pitchFamily="34" charset="0"/>
              </a:rPr>
              <a:t>との連携が取れる</a:t>
            </a:r>
            <a:endParaRPr lang="en-US" altLang="ja-JP" dirty="0">
              <a:cs typeface="Arial Narrow" pitchFamily="34" charset="0"/>
            </a:endParaRPr>
          </a:p>
          <a:p>
            <a:endParaRPr lang="en-US" altLang="ja-JP" dirty="0">
              <a:cs typeface="Arial Narrow" pitchFamily="34" charset="0"/>
            </a:endParaRPr>
          </a:p>
          <a:p>
            <a:endParaRPr kumimoji="1" lang="ja-JP" altLang="en-US"/>
          </a:p>
        </p:txBody>
      </p:sp>
      <p:pic>
        <p:nvPicPr>
          <p:cNvPr id="5" name="図 4">
            <a:extLst>
              <a:ext uri="{FF2B5EF4-FFF2-40B4-BE49-F238E27FC236}">
                <a16:creationId xmlns:a16="http://schemas.microsoft.com/office/drawing/2014/main" id="{0E16EFC4-60C2-9F4F-B0D3-9303C2341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1533" y="365125"/>
            <a:ext cx="3848985" cy="1924493"/>
          </a:xfrm>
          <a:prstGeom prst="rect">
            <a:avLst/>
          </a:prstGeom>
        </p:spPr>
      </p:pic>
      <p:pic>
        <p:nvPicPr>
          <p:cNvPr id="6" name="図 5">
            <a:extLst>
              <a:ext uri="{FF2B5EF4-FFF2-40B4-BE49-F238E27FC236}">
                <a16:creationId xmlns:a16="http://schemas.microsoft.com/office/drawing/2014/main" id="{D4FAA1B1-26F0-5B49-BF6C-4A64338F6252}"/>
              </a:ext>
            </a:extLst>
          </p:cNvPr>
          <p:cNvPicPr>
            <a:picLocks noChangeAspect="1"/>
          </p:cNvPicPr>
          <p:nvPr/>
        </p:nvPicPr>
        <p:blipFill>
          <a:blip r:embed="rId3"/>
          <a:stretch>
            <a:fillRect/>
          </a:stretch>
        </p:blipFill>
        <p:spPr>
          <a:xfrm>
            <a:off x="8482263" y="4029660"/>
            <a:ext cx="2407068" cy="2407068"/>
          </a:xfrm>
          <a:prstGeom prst="rect">
            <a:avLst/>
          </a:prstGeom>
        </p:spPr>
      </p:pic>
    </p:spTree>
    <p:extLst>
      <p:ext uri="{BB962C8B-B14F-4D97-AF65-F5344CB8AC3E}">
        <p14:creationId xmlns:p14="http://schemas.microsoft.com/office/powerpoint/2010/main" val="2195734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80EC82-2328-B346-9DFC-DAB12B4448E8}"/>
              </a:ext>
            </a:extLst>
          </p:cNvPr>
          <p:cNvSpPr>
            <a:spLocks noGrp="1"/>
          </p:cNvSpPr>
          <p:nvPr>
            <p:ph type="title"/>
          </p:nvPr>
        </p:nvSpPr>
        <p:spPr/>
        <p:txBody>
          <a:bodyPr/>
          <a:lstStyle/>
          <a:p>
            <a:r>
              <a:rPr kumimoji="1" lang="ja-JP" altLang="en-US"/>
              <a:t>本日の内容</a:t>
            </a:r>
          </a:p>
        </p:txBody>
      </p:sp>
      <p:sp>
        <p:nvSpPr>
          <p:cNvPr id="3" name="コンテンツ プレースホルダー 2">
            <a:extLst>
              <a:ext uri="{FF2B5EF4-FFF2-40B4-BE49-F238E27FC236}">
                <a16:creationId xmlns:a16="http://schemas.microsoft.com/office/drawing/2014/main" id="{F8BAEE6F-B5A2-B845-9B77-0C5313E805D3}"/>
              </a:ext>
            </a:extLst>
          </p:cNvPr>
          <p:cNvSpPr>
            <a:spLocks noGrp="1"/>
          </p:cNvSpPr>
          <p:nvPr>
            <p:ph idx="1"/>
          </p:nvPr>
        </p:nvSpPr>
        <p:spPr/>
        <p:txBody>
          <a:bodyPr/>
          <a:lstStyle/>
          <a:p>
            <a:r>
              <a:rPr kumimoji="1" lang="en-US" altLang="ja-JP" dirty="0"/>
              <a:t>6.1~6.4</a:t>
            </a:r>
            <a:r>
              <a:rPr kumimoji="1" lang="ja-JP" altLang="en-US"/>
              <a:t>の範囲</a:t>
            </a:r>
            <a:r>
              <a:rPr kumimoji="1" lang="en-US" altLang="ja-JP" dirty="0"/>
              <a:t>(</a:t>
            </a:r>
            <a:r>
              <a:rPr kumimoji="1" lang="ja-JP" altLang="en-US"/>
              <a:t>だいたい</a:t>
            </a:r>
            <a:r>
              <a:rPr kumimoji="1" lang="en-US" altLang="ja-JP" dirty="0"/>
              <a:t>)</a:t>
            </a:r>
          </a:p>
          <a:p>
            <a:pPr lvl="1"/>
            <a:r>
              <a:rPr lang="ja-JP" altLang="en-US"/>
              <a:t>あまり用意できていない</a:t>
            </a:r>
            <a:r>
              <a:rPr lang="en-US" altLang="ja-JP" dirty="0"/>
              <a:t>…</a:t>
            </a:r>
            <a:endParaRPr kumimoji="1" lang="en-US" altLang="ja-JP" dirty="0"/>
          </a:p>
          <a:p>
            <a:endParaRPr kumimoji="1" lang="en-US" altLang="ja-JP" dirty="0"/>
          </a:p>
          <a:p>
            <a:r>
              <a:rPr lang="en" altLang="ja-JP" dirty="0"/>
              <a:t>Deep Feedforward Networks </a:t>
            </a:r>
            <a:r>
              <a:rPr lang="ja-JP" altLang="en-US"/>
              <a:t>の説明、例</a:t>
            </a:r>
            <a:endParaRPr kumimoji="1" lang="en-US" altLang="ja-JP" dirty="0"/>
          </a:p>
          <a:p>
            <a:r>
              <a:rPr lang="en-US" altLang="ja-JP" strike="sngStrike" dirty="0"/>
              <a:t>Universal approximation theorem</a:t>
            </a:r>
            <a:r>
              <a:rPr lang="ja-JP" altLang="en-US" strike="sngStrike"/>
              <a:t>の証明</a:t>
            </a:r>
            <a:r>
              <a:rPr lang="en-US" altLang="ja-JP" strike="sngStrike" dirty="0"/>
              <a:t>[</a:t>
            </a:r>
            <a:r>
              <a:rPr lang="en-US" altLang="ja-JP" strike="sngStrike" dirty="0" err="1"/>
              <a:t>Leshno</a:t>
            </a:r>
            <a:r>
              <a:rPr lang="en-US" altLang="ja-JP" strike="sngStrike" dirty="0"/>
              <a:t> et al.(1993)] </a:t>
            </a:r>
          </a:p>
        </p:txBody>
      </p:sp>
    </p:spTree>
    <p:extLst>
      <p:ext uri="{BB962C8B-B14F-4D97-AF65-F5344CB8AC3E}">
        <p14:creationId xmlns:p14="http://schemas.microsoft.com/office/powerpoint/2010/main" val="41439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2B25A6-ABDF-4F45-BB0F-A6065AECE006}"/>
              </a:ext>
            </a:extLst>
          </p:cNvPr>
          <p:cNvSpPr>
            <a:spLocks noGrp="1"/>
          </p:cNvSpPr>
          <p:nvPr>
            <p:ph type="title"/>
          </p:nvPr>
        </p:nvSpPr>
        <p:spPr>
          <a:xfrm>
            <a:off x="838200" y="16209"/>
            <a:ext cx="10515600" cy="1325563"/>
          </a:xfrm>
        </p:spPr>
        <p:txBody>
          <a:bodyPr/>
          <a:lstStyle/>
          <a:p>
            <a:r>
              <a:rPr kumimoji="1" lang="ja-JP" altLang="en-US"/>
              <a:t>６章　</a:t>
            </a:r>
            <a:r>
              <a:rPr lang="en" altLang="ja-JP" dirty="0"/>
              <a:t>Deep Feedforward Networks</a:t>
            </a:r>
            <a:endParaRPr kumimoji="1" lang="ja-JP" altLang="en-US"/>
          </a:p>
        </p:txBody>
      </p:sp>
      <p:pic>
        <p:nvPicPr>
          <p:cNvPr id="8" name="コンテンツ プレースホルダー 7">
            <a:extLst>
              <a:ext uri="{FF2B5EF4-FFF2-40B4-BE49-F238E27FC236}">
                <a16:creationId xmlns:a16="http://schemas.microsoft.com/office/drawing/2014/main" id="{5D65C10B-0C16-074F-BC9F-A3E8E70FE5AC}"/>
              </a:ext>
            </a:extLst>
          </p:cNvPr>
          <p:cNvPicPr>
            <a:picLocks noGrp="1" noChangeAspect="1"/>
          </p:cNvPicPr>
          <p:nvPr>
            <p:ph idx="1"/>
          </p:nvPr>
        </p:nvPicPr>
        <p:blipFill>
          <a:blip r:embed="rId3"/>
          <a:stretch>
            <a:fillRect/>
          </a:stretch>
        </p:blipFill>
        <p:spPr>
          <a:xfrm>
            <a:off x="1985211" y="1329728"/>
            <a:ext cx="7544553" cy="343852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6CBA4901-BA74-BF4B-8375-51E570D52038}"/>
                  </a:ext>
                </a:extLst>
              </p:cNvPr>
              <p:cNvSpPr txBox="1"/>
              <p:nvPr/>
            </p:nvSpPr>
            <p:spPr>
              <a:xfrm>
                <a:off x="2389665" y="5179431"/>
                <a:ext cx="3042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𝑥</m:t>
                      </m:r>
                    </m:oMath>
                  </m:oMathPara>
                </a14:m>
                <a:endParaRPr kumimoji="1" lang="ja-JP" altLang="en-US" sz="2800"/>
              </a:p>
            </p:txBody>
          </p:sp>
        </mc:Choice>
        <mc:Fallback xmlns="">
          <p:sp>
            <p:nvSpPr>
              <p:cNvPr id="9" name="テキスト ボックス 8">
                <a:extLst>
                  <a:ext uri="{FF2B5EF4-FFF2-40B4-BE49-F238E27FC236}">
                    <a16:creationId xmlns:a16="http://schemas.microsoft.com/office/drawing/2014/main" id="{6CBA4901-BA74-BF4B-8375-51E570D52038}"/>
                  </a:ext>
                </a:extLst>
              </p:cNvPr>
              <p:cNvSpPr txBox="1">
                <a:spLocks noRot="1" noChangeAspect="1" noMove="1" noResize="1" noEditPoints="1" noAdjustHandles="1" noChangeArrowheads="1" noChangeShapeType="1" noTextEdit="1"/>
              </p:cNvSpPr>
              <p:nvPr/>
            </p:nvSpPr>
            <p:spPr>
              <a:xfrm>
                <a:off x="2389665" y="5179431"/>
                <a:ext cx="304249" cy="430887"/>
              </a:xfrm>
              <a:prstGeom prst="rect">
                <a:avLst/>
              </a:prstGeom>
              <a:blipFill>
                <a:blip r:embed="rId4"/>
                <a:stretch>
                  <a:fillRect l="-8000" r="-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8EADC72-9CAD-064D-8EBE-5E5E2AE0AF47}"/>
                  </a:ext>
                </a:extLst>
              </p:cNvPr>
              <p:cNvSpPr txBox="1"/>
              <p:nvPr/>
            </p:nvSpPr>
            <p:spPr>
              <a:xfrm>
                <a:off x="4264591" y="5167713"/>
                <a:ext cx="28639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h</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sup>
                      </m:sSup>
                      <m:r>
                        <a:rPr kumimoji="1" lang="en-US" altLang="ja-JP" sz="2800" b="0" i="1" smtClean="0">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m:t>
                          </m:r>
                        </m:sup>
                      </m:sSup>
                      <m:d>
                        <m:dPr>
                          <m:ctrlPr>
                            <a:rPr lang="en-US" altLang="ja-JP" sz="2800" i="1">
                              <a:latin typeface="Cambria Math" panose="02040503050406030204" pitchFamily="18" charset="0"/>
                            </a:rPr>
                          </m:ctrlPr>
                        </m:dPr>
                        <m:e>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h</m:t>
                              </m:r>
                            </m:e>
                            <m:sup>
                              <m:r>
                                <a:rPr lang="en-US" altLang="ja-JP" sz="2800" i="1">
                                  <a:latin typeface="Cambria Math" panose="02040503050406030204" pitchFamily="18" charset="0"/>
                                </a:rPr>
                                <m:t>(</m:t>
                              </m:r>
                              <m:r>
                                <a:rPr lang="en-US" altLang="ja-JP" sz="2800" i="1">
                                  <a:latin typeface="Cambria Math" panose="02040503050406030204" pitchFamily="18" charset="0"/>
                                </a:rPr>
                                <m:t>𝑖</m:t>
                              </m:r>
                              <m:r>
                                <a:rPr lang="en-US" altLang="ja-JP" sz="2800" i="1">
                                  <a:latin typeface="Cambria Math" panose="02040503050406030204" pitchFamily="18" charset="0"/>
                                </a:rPr>
                                <m:t>−1)</m:t>
                              </m:r>
                            </m:sup>
                          </m:sSup>
                        </m:e>
                      </m:d>
                    </m:oMath>
                  </m:oMathPara>
                </a14:m>
                <a:endParaRPr kumimoji="1" lang="ja-JP" altLang="en-US" sz="2800"/>
              </a:p>
            </p:txBody>
          </p:sp>
        </mc:Choice>
        <mc:Fallback xmlns="">
          <p:sp>
            <p:nvSpPr>
              <p:cNvPr id="10" name="テキスト ボックス 9">
                <a:extLst>
                  <a:ext uri="{FF2B5EF4-FFF2-40B4-BE49-F238E27FC236}">
                    <a16:creationId xmlns:a16="http://schemas.microsoft.com/office/drawing/2014/main" id="{D8EADC72-9CAD-064D-8EBE-5E5E2AE0AF47}"/>
                  </a:ext>
                </a:extLst>
              </p:cNvPr>
              <p:cNvSpPr txBox="1">
                <a:spLocks noRot="1" noChangeAspect="1" noMove="1" noResize="1" noEditPoints="1" noAdjustHandles="1" noChangeArrowheads="1" noChangeShapeType="1" noTextEdit="1"/>
              </p:cNvSpPr>
              <p:nvPr/>
            </p:nvSpPr>
            <p:spPr>
              <a:xfrm>
                <a:off x="4264591" y="5167713"/>
                <a:ext cx="2863989" cy="486352"/>
              </a:xfrm>
              <a:prstGeom prst="rect">
                <a:avLst/>
              </a:prstGeom>
              <a:blipFill>
                <a:blip r:embed="rId5"/>
                <a:stretch>
                  <a:fillRect l="-2667" b="-256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B42FF97-C058-E042-90E4-467803291A14}"/>
                  </a:ext>
                </a:extLst>
              </p:cNvPr>
              <p:cNvSpPr txBox="1"/>
              <p:nvPr/>
            </p:nvSpPr>
            <p:spPr>
              <a:xfrm>
                <a:off x="8287376" y="5153433"/>
                <a:ext cx="3762890"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rPr>
                        <m:t>𝑓</m:t>
                      </m:r>
                      <m:r>
                        <a:rPr lang="en-US" altLang="ja-JP" sz="2800" i="1">
                          <a:latin typeface="Cambria Math" panose="02040503050406030204" pitchFamily="18" charset="0"/>
                        </a:rPr>
                        <m:t>(</m:t>
                      </m:r>
                      <m:r>
                        <a:rPr lang="en-US" altLang="ja-JP" sz="2800" i="1">
                          <a:latin typeface="Cambria Math" panose="02040503050406030204" pitchFamily="18" charset="0"/>
                        </a:rPr>
                        <m:t>𝑥</m:t>
                      </m:r>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𝐿</m:t>
                          </m:r>
                          <m:r>
                            <a:rPr lang="en-US" altLang="ja-JP" sz="2800" i="1">
                              <a:latin typeface="Cambria Math" panose="02040503050406030204" pitchFamily="18" charset="0"/>
                            </a:rPr>
                            <m:t>)</m:t>
                          </m:r>
                        </m:sup>
                      </m:sSup>
                      <m:r>
                        <a:rPr lang="en-US" altLang="ja-JP" sz="2800" i="1">
                          <a:latin typeface="Cambria Math" panose="02040503050406030204" pitchFamily="18" charset="0"/>
                          <a:ea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(1)</m:t>
                          </m:r>
                        </m:sup>
                      </m:s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kumimoji="1" lang="ja-JP" altLang="en-US" sz="2800"/>
              </a:p>
            </p:txBody>
          </p:sp>
        </mc:Choice>
        <mc:Fallback xmlns="">
          <p:sp>
            <p:nvSpPr>
              <p:cNvPr id="11" name="テキスト ボックス 10">
                <a:extLst>
                  <a:ext uri="{FF2B5EF4-FFF2-40B4-BE49-F238E27FC236}">
                    <a16:creationId xmlns:a16="http://schemas.microsoft.com/office/drawing/2014/main" id="{CB42FF97-C058-E042-90E4-467803291A14}"/>
                  </a:ext>
                </a:extLst>
              </p:cNvPr>
              <p:cNvSpPr txBox="1">
                <a:spLocks noRot="1" noChangeAspect="1" noMove="1" noResize="1" noEditPoints="1" noAdjustHandles="1" noChangeArrowheads="1" noChangeShapeType="1" noTextEdit="1"/>
              </p:cNvSpPr>
              <p:nvPr/>
            </p:nvSpPr>
            <p:spPr>
              <a:xfrm>
                <a:off x="8287376" y="5153433"/>
                <a:ext cx="3762890" cy="448777"/>
              </a:xfrm>
              <a:prstGeom prst="rect">
                <a:avLst/>
              </a:prstGeom>
              <a:blipFill>
                <a:blip r:embed="rId6"/>
                <a:stretch>
                  <a:fillRect l="-2694" t="-5556" b="-30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BC1316A-95FD-7247-A545-AB8CC313F71A}"/>
                  </a:ext>
                </a:extLst>
              </p:cNvPr>
              <p:cNvSpPr txBox="1"/>
              <p:nvPr/>
            </p:nvSpPr>
            <p:spPr>
              <a:xfrm>
                <a:off x="7476260" y="5191776"/>
                <a:ext cx="4055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Cambria Math" panose="02040503050406030204" pitchFamily="18" charset="0"/>
                        </a:rPr>
                        <m:t>⋅⋅⋅</m:t>
                      </m:r>
                    </m:oMath>
                  </m:oMathPara>
                </a14:m>
                <a:endParaRPr kumimoji="1" lang="ja-JP" altLang="en-US" sz="2800"/>
              </a:p>
            </p:txBody>
          </p:sp>
        </mc:Choice>
        <mc:Fallback xmlns="">
          <p:sp>
            <p:nvSpPr>
              <p:cNvPr id="13" name="テキスト ボックス 12">
                <a:extLst>
                  <a:ext uri="{FF2B5EF4-FFF2-40B4-BE49-F238E27FC236}">
                    <a16:creationId xmlns:a16="http://schemas.microsoft.com/office/drawing/2014/main" id="{2BC1316A-95FD-7247-A545-AB8CC313F71A}"/>
                  </a:ext>
                </a:extLst>
              </p:cNvPr>
              <p:cNvSpPr txBox="1">
                <a:spLocks noRot="1" noChangeAspect="1" noMove="1" noResize="1" noEditPoints="1" noAdjustHandles="1" noChangeArrowheads="1" noChangeShapeType="1" noTextEdit="1"/>
              </p:cNvSpPr>
              <p:nvPr/>
            </p:nvSpPr>
            <p:spPr>
              <a:xfrm>
                <a:off x="7476260" y="5191776"/>
                <a:ext cx="405560" cy="430887"/>
              </a:xfrm>
              <a:prstGeom prst="rect">
                <a:avLst/>
              </a:prstGeom>
              <a:blipFill>
                <a:blip r:embed="rId7"/>
                <a:stretch>
                  <a:fillRect l="-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CF8D1FB6-93FD-1C4E-BCB4-CC19E93376E1}"/>
                  </a:ext>
                </a:extLst>
              </p:cNvPr>
              <p:cNvSpPr txBox="1"/>
              <p:nvPr/>
            </p:nvSpPr>
            <p:spPr>
              <a:xfrm>
                <a:off x="3176545" y="5191776"/>
                <a:ext cx="4055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800" i="1">
                          <a:latin typeface="Cambria Math" panose="02040503050406030204" pitchFamily="18" charset="0"/>
                          <a:ea typeface="Cambria Math" panose="02040503050406030204" pitchFamily="18" charset="0"/>
                        </a:rPr>
                        <m:t>⋅⋅⋅</m:t>
                      </m:r>
                    </m:oMath>
                  </m:oMathPara>
                </a14:m>
                <a:endParaRPr kumimoji="1" lang="ja-JP" altLang="en-US" sz="2800"/>
              </a:p>
            </p:txBody>
          </p:sp>
        </mc:Choice>
        <mc:Fallback xmlns="">
          <p:sp>
            <p:nvSpPr>
              <p:cNvPr id="14" name="テキスト ボックス 13">
                <a:extLst>
                  <a:ext uri="{FF2B5EF4-FFF2-40B4-BE49-F238E27FC236}">
                    <a16:creationId xmlns:a16="http://schemas.microsoft.com/office/drawing/2014/main" id="{CF8D1FB6-93FD-1C4E-BCB4-CC19E93376E1}"/>
                  </a:ext>
                </a:extLst>
              </p:cNvPr>
              <p:cNvSpPr txBox="1">
                <a:spLocks noRot="1" noChangeAspect="1" noMove="1" noResize="1" noEditPoints="1" noAdjustHandles="1" noChangeArrowheads="1" noChangeShapeType="1" noTextEdit="1"/>
              </p:cNvSpPr>
              <p:nvPr/>
            </p:nvSpPr>
            <p:spPr>
              <a:xfrm>
                <a:off x="3176545" y="5191776"/>
                <a:ext cx="405560" cy="430887"/>
              </a:xfrm>
              <a:prstGeom prst="rect">
                <a:avLst/>
              </a:prstGeom>
              <a:blipFill>
                <a:blip r:embed="rId8"/>
                <a:stretch>
                  <a:fillRect r="-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A1692FE2-B8E8-5F4C-942A-5B349A859F7E}"/>
                  </a:ext>
                </a:extLst>
              </p:cNvPr>
              <p:cNvSpPr txBox="1"/>
              <p:nvPr/>
            </p:nvSpPr>
            <p:spPr>
              <a:xfrm>
                <a:off x="4264591" y="6045461"/>
                <a:ext cx="4701351" cy="4944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800" b="0" i="1" smtClean="0">
                              <a:solidFill>
                                <a:srgbClr val="FF0000"/>
                              </a:solidFill>
                              <a:latin typeface="Cambria Math" panose="02040503050406030204" pitchFamily="18" charset="0"/>
                            </a:rPr>
                          </m:ctrlPr>
                        </m:sSupPr>
                        <m:e>
                          <m:r>
                            <a:rPr kumimoji="1" lang="en-US" altLang="ja-JP" sz="2800" b="0" i="1" smtClean="0">
                              <a:solidFill>
                                <a:srgbClr val="FF0000"/>
                              </a:solidFill>
                              <a:latin typeface="Cambria Math" panose="02040503050406030204" pitchFamily="18" charset="0"/>
                            </a:rPr>
                            <m:t>h</m:t>
                          </m:r>
                        </m:e>
                        <m:sup>
                          <m:r>
                            <a:rPr kumimoji="1" lang="en-US" altLang="ja-JP" sz="2800" b="0" i="1" smtClean="0">
                              <a:solidFill>
                                <a:srgbClr val="FF0000"/>
                              </a:solidFill>
                              <a:latin typeface="Cambria Math" panose="02040503050406030204" pitchFamily="18" charset="0"/>
                            </a:rPr>
                            <m:t>(</m:t>
                          </m:r>
                          <m:r>
                            <a:rPr kumimoji="1" lang="en-US" altLang="ja-JP" sz="2800" b="0" i="1" smtClean="0">
                              <a:solidFill>
                                <a:srgbClr val="FF0000"/>
                              </a:solidFill>
                              <a:latin typeface="Cambria Math" panose="02040503050406030204" pitchFamily="18" charset="0"/>
                            </a:rPr>
                            <m:t>𝑖</m:t>
                          </m:r>
                          <m:r>
                            <a:rPr kumimoji="1" lang="en-US" altLang="ja-JP" sz="2800" b="0" i="1" smtClean="0">
                              <a:solidFill>
                                <a:srgbClr val="FF0000"/>
                              </a:solidFill>
                              <a:latin typeface="Cambria Math" panose="02040503050406030204" pitchFamily="18" charset="0"/>
                            </a:rPr>
                            <m:t>)</m:t>
                          </m:r>
                        </m:sup>
                      </m:sSup>
                      <m:r>
                        <a:rPr kumimoji="1" lang="en-US" altLang="ja-JP" sz="2800" b="0" i="1" smtClean="0">
                          <a:solidFill>
                            <a:srgbClr val="FF0000"/>
                          </a:solidFill>
                          <a:latin typeface="Cambria Math" panose="02040503050406030204" pitchFamily="18" charset="0"/>
                        </a:rPr>
                        <m:t>=</m:t>
                      </m:r>
                      <m:sSup>
                        <m:sSupPr>
                          <m:ctrlPr>
                            <a:rPr lang="en-US" altLang="ja-JP" sz="2800" i="1">
                              <a:solidFill>
                                <a:srgbClr val="FF0000"/>
                              </a:solidFill>
                              <a:latin typeface="Cambria Math" panose="02040503050406030204" pitchFamily="18" charset="0"/>
                            </a:rPr>
                          </m:ctrlPr>
                        </m:sSupPr>
                        <m:e>
                          <m:r>
                            <a:rPr lang="en-US" altLang="ja-JP" sz="2800" b="0" i="1" smtClean="0">
                              <a:solidFill>
                                <a:srgbClr val="FF0000"/>
                              </a:solidFill>
                              <a:latin typeface="Cambria Math" panose="02040503050406030204" pitchFamily="18" charset="0"/>
                            </a:rPr>
                            <m:t>𝑔</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m:t>
                          </m:r>
                        </m:sup>
                      </m:sSup>
                      <m:d>
                        <m:dPr>
                          <m:ctrlPr>
                            <a:rPr lang="en-US" altLang="ja-JP" sz="2800" i="1">
                              <a:solidFill>
                                <a:srgbClr val="FF0000"/>
                              </a:solidFill>
                              <a:latin typeface="Cambria Math" panose="02040503050406030204" pitchFamily="18" charset="0"/>
                            </a:rPr>
                          </m:ctrlPr>
                        </m:dPr>
                        <m:e>
                          <m:sSup>
                            <m:sSupPr>
                              <m:ctrlPr>
                                <a:rPr lang="en-US" altLang="ja-JP" sz="2800" i="1">
                                  <a:solidFill>
                                    <a:srgbClr val="FF0000"/>
                                  </a:solidFill>
                                  <a:latin typeface="Cambria Math" panose="02040503050406030204" pitchFamily="18" charset="0"/>
                                </a:rPr>
                              </m:ctrlPr>
                            </m:sSupPr>
                            <m:e>
                              <m:r>
                                <a:rPr lang="en-US" altLang="ja-JP" sz="2800" b="0" i="1" smtClean="0">
                                  <a:solidFill>
                                    <a:srgbClr val="FF0000"/>
                                  </a:solidFill>
                                  <a:latin typeface="Cambria Math" panose="02040503050406030204" pitchFamily="18" charset="0"/>
                                </a:rPr>
                                <m:t>𝑊</m:t>
                              </m:r>
                            </m:e>
                            <m:sup>
                              <m:d>
                                <m:dPr>
                                  <m:ctrlPr>
                                    <a:rPr lang="en-US" altLang="ja-JP" sz="2800" i="1">
                                      <a:solidFill>
                                        <a:srgbClr val="FF0000"/>
                                      </a:solidFill>
                                      <a:latin typeface="Cambria Math" panose="02040503050406030204" pitchFamily="18" charset="0"/>
                                    </a:rPr>
                                  </m:ctrlPr>
                                </m:dPr>
                                <m:e>
                                  <m:r>
                                    <a:rPr lang="en-US" altLang="ja-JP" sz="2800" i="1">
                                      <a:solidFill>
                                        <a:srgbClr val="FF0000"/>
                                      </a:solidFill>
                                      <a:latin typeface="Cambria Math" panose="02040503050406030204" pitchFamily="18" charset="0"/>
                                    </a:rPr>
                                    <m:t>𝑖</m:t>
                                  </m:r>
                                </m:e>
                              </m:d>
                              <m:r>
                                <a:rPr lang="en-US" altLang="ja-JP" sz="2800" b="0" i="1" smtClean="0">
                                  <a:solidFill>
                                    <a:srgbClr val="FF0000"/>
                                  </a:solidFill>
                                  <a:latin typeface="Cambria Math" panose="02040503050406030204" pitchFamily="18" charset="0"/>
                                </a:rPr>
                                <m:t>𝑇</m:t>
                              </m:r>
                            </m:sup>
                          </m:sSup>
                          <m:sSup>
                            <m:sSupPr>
                              <m:ctrlPr>
                                <a:rPr lang="en-US" altLang="ja-JP" sz="2800" i="1">
                                  <a:solidFill>
                                    <a:srgbClr val="FF0000"/>
                                  </a:solidFill>
                                  <a:latin typeface="Cambria Math" panose="02040503050406030204" pitchFamily="18" charset="0"/>
                                </a:rPr>
                              </m:ctrlPr>
                            </m:sSupPr>
                            <m:e>
                              <m:r>
                                <a:rPr lang="en-US" altLang="ja-JP" sz="2800" i="1">
                                  <a:solidFill>
                                    <a:srgbClr val="FF0000"/>
                                  </a:solidFill>
                                  <a:latin typeface="Cambria Math" panose="02040503050406030204" pitchFamily="18" charset="0"/>
                                </a:rPr>
                                <m:t>h</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−1)</m:t>
                              </m:r>
                            </m:sup>
                          </m:sSup>
                          <m:r>
                            <a:rPr lang="en-US" altLang="ja-JP" sz="2800" b="0" i="1" smtClean="0">
                              <a:solidFill>
                                <a:srgbClr val="FF0000"/>
                              </a:solidFill>
                              <a:latin typeface="Cambria Math" panose="02040503050406030204" pitchFamily="18" charset="0"/>
                            </a:rPr>
                            <m:t>+</m:t>
                          </m:r>
                          <m:sSup>
                            <m:sSupPr>
                              <m:ctrlPr>
                                <a:rPr lang="en-US" altLang="ja-JP" sz="2800" i="1">
                                  <a:solidFill>
                                    <a:srgbClr val="FF0000"/>
                                  </a:solidFill>
                                  <a:latin typeface="Cambria Math" panose="02040503050406030204" pitchFamily="18" charset="0"/>
                                </a:rPr>
                              </m:ctrlPr>
                            </m:sSupPr>
                            <m:e>
                              <m:r>
                                <a:rPr lang="en-US" altLang="ja-JP" sz="2800" i="1">
                                  <a:solidFill>
                                    <a:srgbClr val="FF0000"/>
                                  </a:solidFill>
                                  <a:latin typeface="Cambria Math" panose="02040503050406030204" pitchFamily="18" charset="0"/>
                                </a:rPr>
                                <m:t>𝑏</m:t>
                              </m:r>
                            </m:e>
                            <m:sup>
                              <m:r>
                                <a:rPr lang="en-US" altLang="ja-JP" sz="2800" i="1">
                                  <a:solidFill>
                                    <a:srgbClr val="FF0000"/>
                                  </a:solidFill>
                                  <a:latin typeface="Cambria Math" panose="02040503050406030204" pitchFamily="18" charset="0"/>
                                </a:rPr>
                                <m:t>(</m:t>
                              </m:r>
                              <m:r>
                                <a:rPr lang="en-US" altLang="ja-JP" sz="2800" i="1">
                                  <a:solidFill>
                                    <a:srgbClr val="FF0000"/>
                                  </a:solidFill>
                                  <a:latin typeface="Cambria Math" panose="02040503050406030204" pitchFamily="18" charset="0"/>
                                </a:rPr>
                                <m:t>𝑖</m:t>
                              </m:r>
                              <m:r>
                                <a:rPr lang="en-US" altLang="ja-JP" sz="2800" i="1">
                                  <a:solidFill>
                                    <a:srgbClr val="FF0000"/>
                                  </a:solidFill>
                                  <a:latin typeface="Cambria Math" panose="02040503050406030204" pitchFamily="18" charset="0"/>
                                </a:rPr>
                                <m:t>)</m:t>
                              </m:r>
                            </m:sup>
                          </m:sSup>
                        </m:e>
                      </m:d>
                    </m:oMath>
                  </m:oMathPara>
                </a14:m>
                <a:endParaRPr kumimoji="1" lang="ja-JP" altLang="en-US" sz="2800"/>
              </a:p>
            </p:txBody>
          </p:sp>
        </mc:Choice>
        <mc:Fallback xmlns="">
          <p:sp>
            <p:nvSpPr>
              <p:cNvPr id="15" name="テキスト ボックス 14">
                <a:extLst>
                  <a:ext uri="{FF2B5EF4-FFF2-40B4-BE49-F238E27FC236}">
                    <a16:creationId xmlns:a16="http://schemas.microsoft.com/office/drawing/2014/main" id="{A1692FE2-B8E8-5F4C-942A-5B349A859F7E}"/>
                  </a:ext>
                </a:extLst>
              </p:cNvPr>
              <p:cNvSpPr txBox="1">
                <a:spLocks noRot="1" noChangeAspect="1" noMove="1" noResize="1" noEditPoints="1" noAdjustHandles="1" noChangeArrowheads="1" noChangeShapeType="1" noTextEdit="1"/>
              </p:cNvSpPr>
              <p:nvPr/>
            </p:nvSpPr>
            <p:spPr>
              <a:xfrm>
                <a:off x="4264591" y="6045461"/>
                <a:ext cx="4701351" cy="494494"/>
              </a:xfrm>
              <a:prstGeom prst="rect">
                <a:avLst/>
              </a:prstGeom>
              <a:blipFill>
                <a:blip r:embed="rId9"/>
                <a:stretch>
                  <a:fillRect l="-1351"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5477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2B25A6-ABDF-4F45-BB0F-A6065AECE006}"/>
              </a:ext>
            </a:extLst>
          </p:cNvPr>
          <p:cNvSpPr>
            <a:spLocks noGrp="1"/>
          </p:cNvSpPr>
          <p:nvPr>
            <p:ph type="title"/>
          </p:nvPr>
        </p:nvSpPr>
        <p:spPr>
          <a:xfrm>
            <a:off x="382328" y="213396"/>
            <a:ext cx="10515600" cy="1325563"/>
          </a:xfrm>
        </p:spPr>
        <p:txBody>
          <a:bodyPr/>
          <a:lstStyle/>
          <a:p>
            <a:r>
              <a:rPr lang="en" altLang="ja-JP" dirty="0"/>
              <a:t>Deep Feedforward Networks</a:t>
            </a:r>
            <a:endParaRPr kumimoji="1" lang="ja-JP" altLang="en-US"/>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096A95BF-D4B3-E94D-90C2-7EB6B4FC0C42}"/>
                  </a:ext>
                </a:extLst>
              </p:cNvPr>
              <p:cNvSpPr>
                <a:spLocks noGrp="1"/>
              </p:cNvSpPr>
              <p:nvPr>
                <p:ph idx="1"/>
              </p:nvPr>
            </p:nvSpPr>
            <p:spPr>
              <a:xfrm>
                <a:off x="838199" y="1564103"/>
                <a:ext cx="10627895" cy="4872790"/>
              </a:xfrm>
            </p:spPr>
            <p:txBody>
              <a:bodyPr>
                <a:normAutofit/>
              </a:bodyPr>
              <a:lstStyle/>
              <a:p>
                <a:r>
                  <a:rPr lang="en-US" altLang="ja-JP" dirty="0"/>
                  <a:t>input layer		: </a:t>
                </a:r>
                <a14:m>
                  <m:oMath xmlns:m="http://schemas.openxmlformats.org/officeDocument/2006/math">
                    <m:r>
                      <a:rPr lang="en-US" altLang="ja-JP" i="1" dirty="0" smtClean="0">
                        <a:latin typeface="Cambria Math" panose="02040503050406030204" pitchFamily="18" charset="0"/>
                      </a:rPr>
                      <m:t>𝑥</m:t>
                    </m:r>
                    <m:r>
                      <a:rPr lang="en-US" altLang="ja-JP" i="1" dirty="0" smtClean="0">
                        <a:latin typeface="Cambria Math" panose="02040503050406030204" pitchFamily="18" charset="0"/>
                      </a:rPr>
                      <m:t> (=</m:t>
                    </m:r>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r>
                          <a:rPr lang="en-US" altLang="ja-JP" b="0" i="1" smtClean="0">
                            <a:latin typeface="Cambria Math" panose="02040503050406030204" pitchFamily="18" charset="0"/>
                          </a:rPr>
                          <m:t>0</m:t>
                        </m:r>
                      </m:sup>
                    </m:sSup>
                    <m:r>
                      <a:rPr lang="en-US" altLang="ja-JP" b="0" i="1" dirty="0" smtClean="0">
                        <a:latin typeface="Cambria Math" panose="02040503050406030204" pitchFamily="18" charset="0"/>
                      </a:rPr>
                      <m:t>)</m:t>
                    </m:r>
                  </m:oMath>
                </a14:m>
                <a:r>
                  <a:rPr lang="en-US" altLang="ja-JP" dirty="0"/>
                  <a:t>			</a:t>
                </a:r>
                <a:endParaRPr lang="en-US" altLang="ja-JP" b="0" i="1" dirty="0">
                  <a:latin typeface="Cambria Math" panose="02040503050406030204" pitchFamily="18" charset="0"/>
                </a:endParaRPr>
              </a:p>
              <a:p>
                <a14:m>
                  <m:oMath xmlns:m="http://schemas.openxmlformats.org/officeDocument/2006/math">
                    <m:r>
                      <m:rPr>
                        <m:nor/>
                      </m:rPr>
                      <a:rPr lang="en-US" altLang="ja-JP" dirty="0"/>
                      <m:t>output</m:t>
                    </m:r>
                    <m:r>
                      <m:rPr>
                        <m:nor/>
                      </m:rPr>
                      <a:rPr lang="en-US" altLang="ja-JP" dirty="0"/>
                      <m:t> </m:t>
                    </m:r>
                    <m:r>
                      <m:rPr>
                        <m:nor/>
                      </m:rPr>
                      <a:rPr lang="en-US" altLang="ja-JP" dirty="0"/>
                      <m:t>layer</m:t>
                    </m:r>
                  </m:oMath>
                </a14:m>
                <a:r>
                  <a:rPr lang="en-US" altLang="ja-JP" dirty="0"/>
                  <a:t>		: </a:t>
                </a:r>
                <a14:m>
                  <m:oMath xmlns:m="http://schemas.openxmlformats.org/officeDocument/2006/math">
                    <m:r>
                      <a:rPr lang="en-US" altLang="ja-JP" i="1" dirty="0">
                        <a:latin typeface="Cambria Math" panose="02040503050406030204" pitchFamily="18" charset="0"/>
                      </a:rPr>
                      <m:t>𝑓</m:t>
                    </m:r>
                    <m:d>
                      <m:dPr>
                        <m:ctrlPr>
                          <a:rPr lang="en-US" altLang="ja-JP" i="1" dirty="0">
                            <a:latin typeface="Cambria Math" panose="02040503050406030204" pitchFamily="18" charset="0"/>
                          </a:rPr>
                        </m:ctrlPr>
                      </m:dPr>
                      <m:e>
                        <m:r>
                          <a:rPr lang="en-US" altLang="ja-JP" i="1" dirty="0">
                            <a:latin typeface="Cambria Math" panose="02040503050406030204" pitchFamily="18" charset="0"/>
                          </a:rPr>
                          <m:t>𝑥</m:t>
                        </m:r>
                      </m:e>
                    </m:d>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d>
                          <m:dPr>
                            <m:ctrlPr>
                              <a:rPr lang="en-US" altLang="ja-JP" i="1">
                                <a:latin typeface="Cambria Math" panose="02040503050406030204" pitchFamily="18" charset="0"/>
                              </a:rPr>
                            </m:ctrlPr>
                          </m:dPr>
                          <m:e>
                            <m:r>
                              <a:rPr lang="en-US" altLang="ja-JP" i="1">
                                <a:latin typeface="Cambria Math" panose="02040503050406030204" pitchFamily="18" charset="0"/>
                              </a:rPr>
                              <m:t>𝐿</m:t>
                            </m:r>
                          </m:e>
                        </m:d>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d>
                          <m:dPr>
                            <m:ctrlPr>
                              <a:rPr lang="en-US" altLang="ja-JP" i="1">
                                <a:latin typeface="Cambria Math" panose="02040503050406030204" pitchFamily="18" charset="0"/>
                              </a:rPr>
                            </m:ctrlPr>
                          </m:dPr>
                          <m:e>
                            <m:r>
                              <a:rPr lang="en-US" altLang="ja-JP" i="1">
                                <a:latin typeface="Cambria Math" panose="02040503050406030204" pitchFamily="18" charset="0"/>
                              </a:rPr>
                              <m:t>𝐿</m:t>
                            </m:r>
                            <m:r>
                              <a:rPr lang="en-US" altLang="ja-JP" i="1">
                                <a:latin typeface="Cambria Math" panose="02040503050406030204" pitchFamily="18" charset="0"/>
                              </a:rPr>
                              <m:t>−1</m:t>
                            </m:r>
                          </m:e>
                        </m:d>
                      </m:sup>
                    </m:sSup>
                    <m:r>
                      <a:rPr lang="en-US" altLang="ja-JP" i="1">
                        <a:latin typeface="Cambria Math" panose="02040503050406030204" pitchFamily="18" charset="0"/>
                      </a:rPr>
                      <m:t>)</m:t>
                    </m:r>
                  </m:oMath>
                </a14:m>
                <a:endParaRPr lang="en-US" altLang="ja-JP" dirty="0"/>
              </a:p>
              <a:p>
                <a:r>
                  <a:rPr lang="en-US" altLang="ja-JP" dirty="0"/>
                  <a:t>hidden layer		: </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𝑖</m:t>
                        </m:r>
                      </m:sup>
                    </m:sSup>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𝑓</m:t>
                        </m:r>
                      </m:e>
                      <m:sup>
                        <m:d>
                          <m:dPr>
                            <m:ctrlPr>
                              <a:rPr lang="en-US" altLang="ja-JP" i="1">
                                <a:latin typeface="Cambria Math" panose="02040503050406030204" pitchFamily="18" charset="0"/>
                              </a:rPr>
                            </m:ctrlPr>
                          </m:dPr>
                          <m:e>
                            <m:r>
                              <a:rPr lang="en-US" altLang="ja-JP" i="1">
                                <a:latin typeface="Cambria Math" panose="02040503050406030204" pitchFamily="18" charset="0"/>
                              </a:rPr>
                              <m:t>𝑖</m:t>
                            </m:r>
                          </m:e>
                        </m:d>
                      </m:sup>
                    </m:sSup>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h</m:t>
                            </m:r>
                          </m:e>
                          <m:sup>
                            <m:d>
                              <m:dPr>
                                <m:ctrlPr>
                                  <a:rPr lang="en-US" altLang="ja-JP" i="1">
                                    <a:latin typeface="Cambria Math" panose="02040503050406030204" pitchFamily="18" charset="0"/>
                                  </a:rPr>
                                </m:ctrlPr>
                              </m:dPr>
                              <m:e>
                                <m:r>
                                  <a:rPr lang="en-US" altLang="ja-JP" i="1">
                                    <a:latin typeface="Cambria Math" panose="02040503050406030204" pitchFamily="18" charset="0"/>
                                  </a:rPr>
                                  <m:t>𝑖</m:t>
                                </m:r>
                                <m:r>
                                  <a:rPr lang="en-US" altLang="ja-JP" i="1">
                                    <a:latin typeface="Cambria Math" panose="02040503050406030204" pitchFamily="18" charset="0"/>
                                  </a:rPr>
                                  <m:t>−1</m:t>
                                </m:r>
                              </m:e>
                            </m:d>
                          </m:sup>
                        </m:sSup>
                      </m:e>
                    </m:d>
                  </m:oMath>
                </a14:m>
                <a:endParaRPr lang="en-US" altLang="ja-JP" i="1" dirty="0">
                  <a:latin typeface="Cambria Math" panose="02040503050406030204" pitchFamily="18" charset="0"/>
                </a:endParaRPr>
              </a:p>
              <a:p>
                <a:pPr marL="0" indent="0">
                  <a:buNone/>
                </a:pPr>
                <a:r>
                  <a:rPr lang="en-US" altLang="ja-JP" dirty="0">
                    <a:solidFill>
                      <a:schemeClr val="tx1"/>
                    </a:solidFill>
                  </a:rPr>
                  <a:t>				      </a:t>
                </a:r>
                <a14:m>
                  <m:oMath xmlns:m="http://schemas.openxmlformats.org/officeDocument/2006/math">
                    <m:r>
                      <a:rPr lang="en-US" altLang="ja-JP" b="0" i="0" smtClean="0">
                        <a:solidFill>
                          <a:schemeClr val="tx1"/>
                        </a:solidFill>
                        <a:latin typeface="Cambria Math" panose="02040503050406030204" pitchFamily="18" charset="0"/>
                      </a:rPr>
                      <m:t>=</m:t>
                    </m:r>
                    <m:sSup>
                      <m:sSupPr>
                        <m:ctrlPr>
                          <a:rPr lang="en-US" altLang="ja-JP" i="1" smtClean="0">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𝑔</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sup>
                    </m:sSup>
                    <m:d>
                      <m:dPr>
                        <m:ctrlPr>
                          <a:rPr lang="en-US" altLang="ja-JP" i="1">
                            <a:solidFill>
                              <a:schemeClr val="tx1"/>
                            </a:solidFill>
                            <a:latin typeface="Cambria Math" panose="02040503050406030204" pitchFamily="18" charset="0"/>
                          </a:rPr>
                        </m:ctrlPr>
                      </m:dPr>
                      <m:e>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𝑊</m:t>
                            </m:r>
                          </m:e>
                          <m:sup>
                            <m:d>
                              <m:dPr>
                                <m:ctrlPr>
                                  <a:rPr lang="en-US" altLang="ja-JP" i="1">
                                    <a:solidFill>
                                      <a:schemeClr val="tx1"/>
                                    </a:solidFill>
                                    <a:latin typeface="Cambria Math" panose="02040503050406030204" pitchFamily="18" charset="0"/>
                                  </a:rPr>
                                </m:ctrlPr>
                              </m:dPr>
                              <m:e>
                                <m:r>
                                  <a:rPr lang="en-US" altLang="ja-JP" i="1">
                                    <a:solidFill>
                                      <a:schemeClr val="tx1"/>
                                    </a:solidFill>
                                    <a:latin typeface="Cambria Math" panose="02040503050406030204" pitchFamily="18" charset="0"/>
                                  </a:rPr>
                                  <m:t>𝑖</m:t>
                                </m:r>
                              </m:e>
                            </m:d>
                            <m:r>
                              <a:rPr lang="en-US" altLang="ja-JP" i="1">
                                <a:solidFill>
                                  <a:schemeClr val="tx1"/>
                                </a:solidFill>
                                <a:latin typeface="Cambria Math" panose="02040503050406030204" pitchFamily="18" charset="0"/>
                              </a:rPr>
                              <m:t>𝑇</m:t>
                            </m:r>
                          </m:sup>
                        </m:sSup>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h</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−1)</m:t>
                            </m:r>
                          </m:sup>
                        </m:sSup>
                        <m:r>
                          <a:rPr lang="en-US" altLang="ja-JP" i="1">
                            <a:solidFill>
                              <a:schemeClr val="tx1"/>
                            </a:solidFill>
                            <a:latin typeface="Cambria Math" panose="02040503050406030204" pitchFamily="18" charset="0"/>
                          </a:rPr>
                          <m:t>+</m:t>
                        </m:r>
                        <m:sSup>
                          <m:sSupPr>
                            <m:ctrlPr>
                              <a:rPr lang="en-US" altLang="ja-JP" i="1">
                                <a:solidFill>
                                  <a:schemeClr val="tx1"/>
                                </a:solidFill>
                                <a:latin typeface="Cambria Math" panose="02040503050406030204" pitchFamily="18" charset="0"/>
                              </a:rPr>
                            </m:ctrlPr>
                          </m:sSupPr>
                          <m:e>
                            <m:r>
                              <a:rPr lang="en-US" altLang="ja-JP" i="1">
                                <a:solidFill>
                                  <a:schemeClr val="tx1"/>
                                </a:solidFill>
                                <a:latin typeface="Cambria Math" panose="02040503050406030204" pitchFamily="18" charset="0"/>
                              </a:rPr>
                              <m:t>𝑏</m:t>
                            </m:r>
                          </m:e>
                          <m:sup>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sup>
                        </m:sSup>
                      </m:e>
                    </m:d>
                    <m:r>
                      <a:rPr lang="en-US" altLang="ja-JP" b="0" i="1" smtClean="0">
                        <a:latin typeface="Cambria Math" panose="02040503050406030204" pitchFamily="18" charset="0"/>
                      </a:rPr>
                      <m:t>,  </m:t>
                    </m:r>
                    <m:r>
                      <a:rPr lang="en-US" altLang="ja-JP" b="0" i="1" smtClean="0">
                        <a:latin typeface="Cambria Math" panose="02040503050406030204" pitchFamily="18" charset="0"/>
                      </a:rPr>
                      <m:t>𝑖</m:t>
                    </m:r>
                    <m:r>
                      <a:rPr lang="en-US" altLang="ja-JP" b="0" i="1" smtClean="0">
                        <a:latin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𝐿</m:t>
                    </m:r>
                  </m:oMath>
                </a14:m>
                <a:r>
                  <a:rPr lang="en-US" altLang="ja-JP" dirty="0"/>
                  <a:t>-1</a:t>
                </a:r>
              </a:p>
              <a:p>
                <a:pPr marL="0" indent="0">
                  <a:buNone/>
                </a:pPr>
                <a:endParaRPr lang="en-US" altLang="ja-JP" dirty="0"/>
              </a:p>
              <a:p>
                <a:r>
                  <a:rPr lang="en-US" altLang="ja-JP" dirty="0"/>
                  <a:t>depth			: </a:t>
                </a:r>
                <a14:m>
                  <m:oMath xmlns:m="http://schemas.openxmlformats.org/officeDocument/2006/math">
                    <m:r>
                      <a:rPr lang="en-US" altLang="ja-JP" i="1">
                        <a:latin typeface="Cambria Math" panose="02040503050406030204" pitchFamily="18" charset="0"/>
                        <a:ea typeface="Cambria Math" panose="02040503050406030204" pitchFamily="18" charset="0"/>
                      </a:rPr>
                      <m:t>𝐿</m:t>
                    </m:r>
                  </m:oMath>
                </a14:m>
                <a:r>
                  <a:rPr lang="en-US" altLang="ja-JP" dirty="0"/>
                  <a:t>				(assumption)</a:t>
                </a:r>
              </a:p>
              <a:p>
                <a:r>
                  <a:rPr lang="en-US" altLang="ja-JP" dirty="0"/>
                  <a:t>activation function	: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𝑔</m:t>
                        </m:r>
                      </m:e>
                      <m:sup>
                        <m:r>
                          <a:rPr lang="en-US" altLang="ja-JP" i="1">
                            <a:latin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rPr>
                          <m:t>)</m:t>
                        </m:r>
                      </m:sup>
                    </m:sSup>
                    <m:r>
                      <a:rPr lang="en-US" altLang="ja-JP" i="1">
                        <a:latin typeface="Cambria Math" panose="02040503050406030204" pitchFamily="18" charset="0"/>
                      </a:rPr>
                      <m:t>,  </m:t>
                    </m:r>
                    <m:r>
                      <a:rPr lang="en-US" altLang="ja-JP" i="1">
                        <a:latin typeface="Cambria Math" panose="02040503050406030204" pitchFamily="18" charset="0"/>
                      </a:rPr>
                      <m:t>𝑖</m:t>
                    </m:r>
                    <m:r>
                      <a:rPr lang="en-US" altLang="ja-JP" i="1">
                        <a:latin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𝐿</m:t>
                    </m:r>
                    <m:r>
                      <m:rPr>
                        <m:nor/>
                      </m:rPr>
                      <a:rPr lang="en-US" altLang="ja-JP" dirty="0"/>
                      <m:t>−1</m:t>
                    </m:r>
                  </m:oMath>
                </a14:m>
                <a:r>
                  <a:rPr lang="en-US" altLang="ja-JP" dirty="0"/>
                  <a:t>	(assumption)</a:t>
                </a:r>
              </a:p>
              <a:p>
                <a:r>
                  <a:rPr lang="en-US" altLang="ja-JP" dirty="0"/>
                  <a:t>weight (matrix)		: </a:t>
                </a:r>
                <a14:m>
                  <m:oMath xmlns:m="http://schemas.openxmlformats.org/officeDocument/2006/math">
                    <m:r>
                      <a:rPr lang="en-US" altLang="ja-JP" i="1">
                        <a:latin typeface="Cambria Math" panose="02040503050406030204" pitchFamily="18" charset="0"/>
                      </a:rPr>
                      <m:t>𝑊</m:t>
                    </m:r>
                  </m:oMath>
                </a14:m>
                <a:r>
                  <a:rPr lang="en-US" altLang="ja-JP" dirty="0"/>
                  <a:t>				(parameter)</a:t>
                </a:r>
              </a:p>
              <a:p>
                <a:r>
                  <a:rPr lang="en" altLang="ja-JP" dirty="0"/>
                  <a:t>bias				: </a:t>
                </a:r>
                <a14:m>
                  <m:oMath xmlns:m="http://schemas.openxmlformats.org/officeDocument/2006/math">
                    <m:r>
                      <a:rPr lang="en-US" altLang="ja-JP" i="1">
                        <a:latin typeface="Cambria Math" panose="02040503050406030204" pitchFamily="18" charset="0"/>
                      </a:rPr>
                      <m:t>𝑏</m:t>
                    </m:r>
                  </m:oMath>
                </a14:m>
                <a:r>
                  <a:rPr lang="en-US" altLang="ja-JP" dirty="0"/>
                  <a:t>				(parameter)</a:t>
                </a:r>
              </a:p>
              <a:p>
                <a:endParaRPr lang="ja-JP" altLang="en-US"/>
              </a:p>
            </p:txBody>
          </p:sp>
        </mc:Choice>
        <mc:Fallback xmlns="">
          <p:sp>
            <p:nvSpPr>
              <p:cNvPr id="5" name="コンテンツ プレースホルダー 4">
                <a:extLst>
                  <a:ext uri="{FF2B5EF4-FFF2-40B4-BE49-F238E27FC236}">
                    <a16:creationId xmlns:a16="http://schemas.microsoft.com/office/drawing/2014/main" id="{096A95BF-D4B3-E94D-90C2-7EB6B4FC0C42}"/>
                  </a:ext>
                </a:extLst>
              </p:cNvPr>
              <p:cNvSpPr>
                <a:spLocks noGrp="1" noRot="1" noChangeAspect="1" noMove="1" noResize="1" noEditPoints="1" noAdjustHandles="1" noChangeArrowheads="1" noChangeShapeType="1" noTextEdit="1"/>
              </p:cNvSpPr>
              <p:nvPr>
                <p:ph idx="1"/>
              </p:nvPr>
            </p:nvSpPr>
            <p:spPr>
              <a:xfrm>
                <a:off x="838199" y="1564103"/>
                <a:ext cx="10627895" cy="4872790"/>
              </a:xfrm>
              <a:blipFill>
                <a:blip r:embed="rId2"/>
                <a:stretch>
                  <a:fillRect l="-955" t="-1818" b="-26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54A176AF-58D4-8E4D-93D6-EDA1A9D87787}"/>
                  </a:ext>
                </a:extLst>
              </p:cNvPr>
              <p:cNvSpPr txBox="1"/>
              <p:nvPr/>
            </p:nvSpPr>
            <p:spPr>
              <a:xfrm>
                <a:off x="8424760" y="651788"/>
                <a:ext cx="2588144"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m:t>
                          </m:r>
                          <m:r>
                            <a:rPr lang="en-US" altLang="ja-JP" sz="2800" i="1">
                              <a:latin typeface="Cambria Math" panose="02040503050406030204" pitchFamily="18" charset="0"/>
                            </a:rPr>
                            <m:t>𝐿</m:t>
                          </m:r>
                          <m:r>
                            <a:rPr lang="en-US" altLang="ja-JP" sz="2800" i="1">
                              <a:latin typeface="Cambria Math" panose="02040503050406030204" pitchFamily="18" charset="0"/>
                            </a:rPr>
                            <m:t>)</m:t>
                          </m:r>
                        </m:sup>
                      </m:sSup>
                      <m:r>
                        <a:rPr lang="en-US" altLang="ja-JP" sz="2800" i="1">
                          <a:latin typeface="Cambria Math" panose="02040503050406030204" pitchFamily="18" charset="0"/>
                          <a:ea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𝑓</m:t>
                          </m:r>
                        </m:e>
                        <m:sup>
                          <m:r>
                            <a:rPr lang="en-US" altLang="ja-JP" sz="2800" i="1">
                              <a:latin typeface="Cambria Math" panose="02040503050406030204" pitchFamily="18" charset="0"/>
                            </a:rPr>
                            <m:t>(1)</m:t>
                          </m:r>
                        </m:sup>
                      </m:sSup>
                      <m:d>
                        <m:dPr>
                          <m:ctrlPr>
                            <a:rPr lang="en-US" altLang="ja-JP" sz="2800" i="1">
                              <a:latin typeface="Cambria Math" panose="02040503050406030204" pitchFamily="18" charset="0"/>
                            </a:rPr>
                          </m:ctrlPr>
                        </m:dPr>
                        <m:e>
                          <m:r>
                            <a:rPr lang="en-US" altLang="ja-JP" sz="2800" i="1">
                              <a:latin typeface="Cambria Math" panose="02040503050406030204" pitchFamily="18" charset="0"/>
                            </a:rPr>
                            <m:t>𝑥</m:t>
                          </m:r>
                        </m:e>
                      </m:d>
                    </m:oMath>
                  </m:oMathPara>
                </a14:m>
                <a:endParaRPr kumimoji="1" lang="ja-JP" altLang="en-US" sz="2800"/>
              </a:p>
            </p:txBody>
          </p:sp>
        </mc:Choice>
        <mc:Fallback>
          <p:sp>
            <p:nvSpPr>
              <p:cNvPr id="4" name="テキスト ボックス 3">
                <a:extLst>
                  <a:ext uri="{FF2B5EF4-FFF2-40B4-BE49-F238E27FC236}">
                    <a16:creationId xmlns:a16="http://schemas.microsoft.com/office/drawing/2014/main" id="{54A176AF-58D4-8E4D-93D6-EDA1A9D87787}"/>
                  </a:ext>
                </a:extLst>
              </p:cNvPr>
              <p:cNvSpPr txBox="1">
                <a:spLocks noRot="1" noChangeAspect="1" noMove="1" noResize="1" noEditPoints="1" noAdjustHandles="1" noChangeArrowheads="1" noChangeShapeType="1" noTextEdit="1"/>
              </p:cNvSpPr>
              <p:nvPr/>
            </p:nvSpPr>
            <p:spPr>
              <a:xfrm>
                <a:off x="8424760" y="651788"/>
                <a:ext cx="2588144" cy="448777"/>
              </a:xfrm>
              <a:prstGeom prst="rect">
                <a:avLst/>
              </a:prstGeom>
              <a:blipFill>
                <a:blip r:embed="rId3"/>
                <a:stretch>
                  <a:fillRect l="-3415" t="-5405" b="-2702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206073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11057</TotalTime>
  <Words>798</Words>
  <Application>Microsoft Macintosh PowerPoint</Application>
  <PresentationFormat>ワイド画面</PresentationFormat>
  <Paragraphs>184</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ＭＳ Ｐゴシック</vt:lpstr>
      <vt:lpstr>游ゴシック</vt:lpstr>
      <vt:lpstr>游ゴシック Light</vt:lpstr>
      <vt:lpstr>Arial</vt:lpstr>
      <vt:lpstr>Arial Narrow</vt:lpstr>
      <vt:lpstr>Cambria Math</vt:lpstr>
      <vt:lpstr>Office テーマ</vt:lpstr>
      <vt:lpstr>Deep Learning by I. Goodfellow, et. al. 第一回</vt:lpstr>
      <vt:lpstr>自己紹介</vt:lpstr>
      <vt:lpstr>テキストなど</vt:lpstr>
      <vt:lpstr>Git, GitHub</vt:lpstr>
      <vt:lpstr>R, Python</vt:lpstr>
      <vt:lpstr>Python で Deep Learning</vt:lpstr>
      <vt:lpstr>本日の内容</vt:lpstr>
      <vt:lpstr>６章　Deep Feedforward Networks</vt:lpstr>
      <vt:lpstr>Deep Feedforward Networks</vt:lpstr>
      <vt:lpstr>activation function</vt:lpstr>
      <vt:lpstr>output layer</vt:lpstr>
      <vt:lpstr>softmax function</vt:lpstr>
      <vt:lpstr>6.1 Example: Learning XOR</vt:lpstr>
      <vt:lpstr>Conda の使い方</vt:lpstr>
      <vt:lpstr>pip install</vt:lpstr>
      <vt:lpstr>Deep Feedforward Networks の問題設定</vt:lpstr>
      <vt:lpstr>次回予告: Universal approximation theorem</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by I. Goodfellow, et. al. 発表</dc:title>
  <dc:creator>小林 広明</dc:creator>
  <cp:lastModifiedBy>小林 広明</cp:lastModifiedBy>
  <cp:revision>40</cp:revision>
  <dcterms:created xsi:type="dcterms:W3CDTF">2018-04-17T09:51:32Z</dcterms:created>
  <dcterms:modified xsi:type="dcterms:W3CDTF">2018-05-11T23:34:33Z</dcterms:modified>
</cp:coreProperties>
</file>